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45"/>
  </p:notesMasterIdLst>
  <p:sldIdLst>
    <p:sldId id="256" r:id="rId2"/>
    <p:sldId id="257" r:id="rId3"/>
    <p:sldId id="260" r:id="rId4"/>
    <p:sldId id="280" r:id="rId5"/>
    <p:sldId id="292" r:id="rId6"/>
    <p:sldId id="261" r:id="rId7"/>
    <p:sldId id="274" r:id="rId8"/>
    <p:sldId id="275" r:id="rId9"/>
    <p:sldId id="272" r:id="rId10"/>
    <p:sldId id="277" r:id="rId11"/>
    <p:sldId id="276" r:id="rId12"/>
    <p:sldId id="289" r:id="rId13"/>
    <p:sldId id="299" r:id="rId14"/>
    <p:sldId id="297" r:id="rId15"/>
    <p:sldId id="293" r:id="rId16"/>
    <p:sldId id="278" r:id="rId17"/>
    <p:sldId id="279" r:id="rId18"/>
    <p:sldId id="287" r:id="rId19"/>
    <p:sldId id="288" r:id="rId20"/>
    <p:sldId id="262" r:id="rId21"/>
    <p:sldId id="263" r:id="rId22"/>
    <p:sldId id="267" r:id="rId23"/>
    <p:sldId id="264" r:id="rId24"/>
    <p:sldId id="271" r:id="rId25"/>
    <p:sldId id="291" r:id="rId26"/>
    <p:sldId id="290" r:id="rId27"/>
    <p:sldId id="298" r:id="rId28"/>
    <p:sldId id="265" r:id="rId29"/>
    <p:sldId id="273" r:id="rId30"/>
    <p:sldId id="282" r:id="rId31"/>
    <p:sldId id="284" r:id="rId32"/>
    <p:sldId id="285" r:id="rId33"/>
    <p:sldId id="302" r:id="rId34"/>
    <p:sldId id="269" r:id="rId35"/>
    <p:sldId id="303" r:id="rId36"/>
    <p:sldId id="286" r:id="rId37"/>
    <p:sldId id="283" r:id="rId38"/>
    <p:sldId id="301" r:id="rId39"/>
    <p:sldId id="294" r:id="rId40"/>
    <p:sldId id="268" r:id="rId41"/>
    <p:sldId id="270" r:id="rId42"/>
    <p:sldId id="304" r:id="rId43"/>
    <p:sldId id="295"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955" autoAdjust="0"/>
  </p:normalViewPr>
  <p:slideViewPr>
    <p:cSldViewPr snapToGrid="0">
      <p:cViewPr>
        <p:scale>
          <a:sx n="75" d="100"/>
          <a:sy n="75" d="100"/>
        </p:scale>
        <p:origin x="132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06.05.2018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a:p>
        </p:txBody>
      </p:sp>
    </p:spTree>
    <p:extLst>
      <p:ext uri="{BB962C8B-B14F-4D97-AF65-F5344CB8AC3E}">
        <p14:creationId xmlns:p14="http://schemas.microsoft.com/office/powerpoint/2010/main" val="1834970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25</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26</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27</a:t>
            </a:fld>
            <a:endParaRPr lang="de-DE"/>
          </a:p>
        </p:txBody>
      </p:sp>
    </p:spTree>
    <p:extLst>
      <p:ext uri="{BB962C8B-B14F-4D97-AF65-F5344CB8AC3E}">
        <p14:creationId xmlns:p14="http://schemas.microsoft.com/office/powerpoint/2010/main" val="2554139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29</a:t>
            </a:fld>
            <a:endParaRPr lang="de-DE"/>
          </a:p>
        </p:txBody>
      </p:sp>
    </p:spTree>
    <p:extLst>
      <p:ext uri="{BB962C8B-B14F-4D97-AF65-F5344CB8AC3E}">
        <p14:creationId xmlns:p14="http://schemas.microsoft.com/office/powerpoint/2010/main" val="3369820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30</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2979193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einer erkannten Bewegung kann zum Beispiel eine Email mit einem Bild im Anhang versendet werden. Dazu müssen in </a:t>
            </a:r>
            <a:r>
              <a:rPr lang="de-DE" dirty="0" err="1"/>
              <a:t>MotioneyeOS</a:t>
            </a:r>
            <a:r>
              <a:rPr lang="de-DE" dirty="0"/>
              <a:t> einfach die Zugangsdaten zum Postfach hinterlegt werden.</a:t>
            </a:r>
          </a:p>
          <a:p>
            <a:r>
              <a:rPr lang="de-DE" dirty="0"/>
              <a:t>Alternativ kann ein HTTP-Request gesendet werden, um z.B. im SmartHome via </a:t>
            </a:r>
            <a:r>
              <a:rPr lang="de-DE" dirty="0" err="1"/>
              <a:t>openHAB</a:t>
            </a:r>
            <a:r>
              <a:rPr lang="de-DE" dirty="0"/>
              <a:t> ein Ereignis auszulösen (Licht, Klingel, etc.)</a:t>
            </a:r>
          </a:p>
          <a:p>
            <a:r>
              <a:rPr lang="de-DE" dirty="0"/>
              <a:t>Auf dem </a:t>
            </a:r>
            <a:r>
              <a:rPr lang="de-DE" dirty="0" err="1"/>
              <a:t>Raspi</a:t>
            </a:r>
            <a:r>
              <a:rPr lang="de-DE" dirty="0"/>
              <a:t> können bei erkannter Bewegung auch Befehle / Skripte ausgeführt werden (Run A Command)</a:t>
            </a:r>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gespeicherten Bilder der Bewegungserkennung können direkt via (S)FTP auf einen Server geladen werden. Das ist mit einer einfachen Konfiguration in </a:t>
            </a:r>
            <a:r>
              <a:rPr lang="de-DE" dirty="0" err="1"/>
              <a:t>motioneyeOS</a:t>
            </a:r>
            <a:r>
              <a:rPr lang="de-DE" dirty="0"/>
              <a:t> möglich.</a:t>
            </a:r>
          </a:p>
        </p:txBody>
      </p:sp>
      <p:sp>
        <p:nvSpPr>
          <p:cNvPr id="4" name="Foliennummernplatzhalter 3"/>
          <p:cNvSpPr>
            <a:spLocks noGrp="1"/>
          </p:cNvSpPr>
          <p:nvPr>
            <p:ph type="sldNum" sz="quarter" idx="10"/>
          </p:nvPr>
        </p:nvSpPr>
        <p:spPr/>
        <p:txBody>
          <a:bodyPr/>
          <a:lstStyle/>
          <a:p>
            <a:fld id="{3A657B88-89D3-4E66-810D-F656115572C9}" type="slidenum">
              <a:rPr lang="de-DE" smtClean="0"/>
              <a:t>35</a:t>
            </a:fld>
            <a:endParaRPr lang="de-DE"/>
          </a:p>
        </p:txBody>
      </p:sp>
    </p:spTree>
    <p:extLst>
      <p:ext uri="{BB962C8B-B14F-4D97-AF65-F5344CB8AC3E}">
        <p14:creationId xmlns:p14="http://schemas.microsoft.com/office/powerpoint/2010/main" val="11269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Babyfone sind teuer</a:t>
            </a:r>
          </a:p>
          <a:p>
            <a:r>
              <a:rPr lang="de-DE" dirty="0"/>
              <a:t>Deluxe-Ausstattung mit Video / Bewegungserkennung, Audio / Geräuscherkennung, Temperaturmessung</a:t>
            </a:r>
          </a:p>
          <a:p>
            <a:endParaRPr lang="de-DE" dirty="0"/>
          </a:p>
          <a:p>
            <a:r>
              <a:rPr lang="de-DE" dirty="0"/>
              <a:t>Kann das der </a:t>
            </a:r>
            <a:r>
              <a:rPr lang="de-DE" dirty="0" err="1"/>
              <a:t>Raspi</a:t>
            </a:r>
            <a:r>
              <a:rPr lang="de-DE" dirty="0"/>
              <a:t> auch?</a:t>
            </a:r>
          </a:p>
        </p:txBody>
      </p:sp>
      <p:sp>
        <p:nvSpPr>
          <p:cNvPr id="4" name="Foliennummernplatzhalter 3"/>
          <p:cNvSpPr>
            <a:spLocks noGrp="1"/>
          </p:cNvSpPr>
          <p:nvPr>
            <p:ph type="sldNum" sz="quarter" idx="10"/>
          </p:nvPr>
        </p:nvSpPr>
        <p:spPr/>
        <p:txBody>
          <a:bodyPr/>
          <a:lstStyle/>
          <a:p>
            <a:fld id="{3A657B88-89D3-4E66-810D-F656115572C9}" type="slidenum">
              <a:rPr lang="de-DE" smtClean="0"/>
              <a:t>36</a:t>
            </a:fld>
            <a:endParaRPr lang="de-DE"/>
          </a:p>
        </p:txBody>
      </p:sp>
    </p:spTree>
    <p:extLst>
      <p:ext uri="{BB962C8B-B14F-4D97-AF65-F5344CB8AC3E}">
        <p14:creationId xmlns:p14="http://schemas.microsoft.com/office/powerpoint/2010/main" val="2763110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Vgl. https://tutorials-raspberrypi.de/raspberry-pi-luftfeuchtigkeit-temperatur-messen-dht11-dht22/ (abgerufen 6.5.18)</a:t>
            </a:r>
          </a:p>
          <a:p>
            <a:r>
              <a:rPr lang="de-DE" b="1" dirty="0"/>
              <a:t>Raspberry Pi: Luftfeuchtigkeit und Temperatur messen</a:t>
            </a:r>
          </a:p>
          <a:p>
            <a:r>
              <a:rPr lang="de-DE" dirty="0"/>
              <a:t>Mit dem Raspberry Pi und einigen Sensoren ist es ohne viel Aufwand die Temperatur zu messen. Daneben kann aber auch die Luftfeuchtigkeit in gewissen Situationen oder Projekten (z.B. einer Wetterstation) aufschlussreich sein. Sensoren wie der DHT11 bzw. DHT22 sind nicht nur für wenige Euros zu haben, sondern können neben der Luftfeuchte auch noch die Temperatur messen.</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38</a:t>
            </a:fld>
            <a:endParaRPr lang="de-DE"/>
          </a:p>
        </p:txBody>
      </p:sp>
    </p:spTree>
    <p:extLst>
      <p:ext uri="{BB962C8B-B14F-4D97-AF65-F5344CB8AC3E}">
        <p14:creationId xmlns:p14="http://schemas.microsoft.com/office/powerpoint/2010/main" val="2582337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Größte Powerbank in einschlägigen Onlineshops zu akzeptablem Preis 13 000 </a:t>
            </a:r>
            <a:r>
              <a:rPr lang="de-DE" dirty="0" err="1"/>
              <a:t>mAh</a:t>
            </a:r>
            <a:r>
              <a:rPr lang="de-DE" dirty="0"/>
              <a:t> für 30€</a:t>
            </a:r>
          </a:p>
          <a:p>
            <a:endParaRPr lang="de-DE" dirty="0"/>
          </a:p>
          <a:p>
            <a:r>
              <a:rPr lang="de-DE" dirty="0"/>
              <a:t>Frage: Welche Leistung hat Pi?</a:t>
            </a:r>
          </a:p>
        </p:txBody>
      </p:sp>
      <p:sp>
        <p:nvSpPr>
          <p:cNvPr id="4" name="Foliennummernplatzhalter 3"/>
          <p:cNvSpPr>
            <a:spLocks noGrp="1"/>
          </p:cNvSpPr>
          <p:nvPr>
            <p:ph type="sldNum" sz="quarter" idx="10"/>
          </p:nvPr>
        </p:nvSpPr>
        <p:spPr/>
        <p:txBody>
          <a:bodyPr/>
          <a:lstStyle/>
          <a:p>
            <a:fld id="{3A657B88-89D3-4E66-810D-F656115572C9}" type="slidenum">
              <a:rPr lang="de-DE" smtClean="0"/>
              <a:t>39</a:t>
            </a:fld>
            <a:endParaRPr lang="de-DE"/>
          </a:p>
        </p:txBody>
      </p:sp>
    </p:spTree>
    <p:extLst>
      <p:ext uri="{BB962C8B-B14F-4D97-AF65-F5344CB8AC3E}">
        <p14:creationId xmlns:p14="http://schemas.microsoft.com/office/powerpoint/2010/main" val="1612306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Zero W mit geringster Stromaufnahme bei Videoaufnahme (230 mA)</a:t>
            </a:r>
          </a:p>
        </p:txBody>
      </p:sp>
      <p:sp>
        <p:nvSpPr>
          <p:cNvPr id="4" name="Foliennummernplatzhalter 3"/>
          <p:cNvSpPr>
            <a:spLocks noGrp="1"/>
          </p:cNvSpPr>
          <p:nvPr>
            <p:ph type="sldNum" sz="quarter" idx="10"/>
          </p:nvPr>
        </p:nvSpPr>
        <p:spPr/>
        <p:txBody>
          <a:bodyPr/>
          <a:lstStyle/>
          <a:p>
            <a:fld id="{3A657B88-89D3-4E66-810D-F656115572C9}" type="slidenum">
              <a:rPr lang="de-DE" smtClean="0"/>
              <a:t>40</a:t>
            </a:fld>
            <a:endParaRPr lang="de-DE"/>
          </a:p>
        </p:txBody>
      </p:sp>
    </p:spTree>
    <p:extLst>
      <p:ext uri="{BB962C8B-B14F-4D97-AF65-F5344CB8AC3E}">
        <p14:creationId xmlns:p14="http://schemas.microsoft.com/office/powerpoint/2010/main" val="2851360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&gt;50h = &gt; 2d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i="1" dirty="0"/>
              <a:t>Alle Links hier vom 4.5.18</a:t>
            </a:r>
          </a:p>
          <a:p>
            <a:endParaRPr lang="de-DE" dirty="0"/>
          </a:p>
          <a:p>
            <a:r>
              <a:rPr lang="de-DE" dirty="0"/>
              <a:t>Vergleiche Vorgefertigte </a:t>
            </a:r>
            <a:r>
              <a:rPr lang="de-DE" dirty="0" err="1"/>
              <a:t>Raspi</a:t>
            </a:r>
            <a:r>
              <a:rPr lang="de-DE" dirty="0"/>
              <a:t>-Wildkamera https://www.raspberrypi.org/blog/naturebytes-wildlife-cam-kit/</a:t>
            </a:r>
          </a:p>
          <a:p>
            <a:endParaRPr lang="de-DE" dirty="0"/>
          </a:p>
          <a:p>
            <a:r>
              <a:rPr lang="de-DE" dirty="0"/>
              <a:t>Ad hoc – Netzwerk einrichten: http://www.raspberryconnect.com/network/item/331-raspberry-pi-auto-wifi-hotspot-switch-no-internet-routing</a:t>
            </a:r>
          </a:p>
          <a:p>
            <a:endParaRPr lang="de-DE" dirty="0"/>
          </a:p>
          <a:p>
            <a:r>
              <a:rPr lang="de-DE" dirty="0"/>
              <a:t>Mobile Datenverbindung: https://tutorials-raspberrypi.de/raspberry-pi-gsm-modul-mobiles-internet/</a:t>
            </a:r>
          </a:p>
        </p:txBody>
      </p:sp>
      <p:sp>
        <p:nvSpPr>
          <p:cNvPr id="4" name="Foliennummernplatzhalter 3"/>
          <p:cNvSpPr>
            <a:spLocks noGrp="1"/>
          </p:cNvSpPr>
          <p:nvPr>
            <p:ph type="sldNum" sz="quarter" idx="10"/>
          </p:nvPr>
        </p:nvSpPr>
        <p:spPr/>
        <p:txBody>
          <a:bodyPr/>
          <a:lstStyle/>
          <a:p>
            <a:fld id="{3A657B88-89D3-4E66-810D-F656115572C9}" type="slidenum">
              <a:rPr lang="de-DE" smtClean="0"/>
              <a:t>41</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a:p>
        </p:txBody>
      </p:sp>
    </p:spTree>
    <p:extLst>
      <p:ext uri="{BB962C8B-B14F-4D97-AF65-F5344CB8AC3E}">
        <p14:creationId xmlns:p14="http://schemas.microsoft.com/office/powerpoint/2010/main" val="2809235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200" kern="1200" dirty="0">
                <a:solidFill>
                  <a:schemeClr val="tx1"/>
                </a:solidFill>
                <a:effectLst/>
                <a:latin typeface="+mn-lt"/>
                <a:ea typeface="+mn-ea"/>
                <a:cs typeface="+mn-cs"/>
              </a:rPr>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200" kern="1200" dirty="0">
              <a:solidFill>
                <a:schemeClr val="tx1"/>
              </a:solidFill>
              <a:effectLst/>
              <a:latin typeface="+mn-lt"/>
              <a:ea typeface="+mn-ea"/>
              <a:cs typeface="+mn-cs"/>
            </a:endParaRPr>
          </a:p>
          <a:p>
            <a:r>
              <a:rPr lang="de-DE" b="1" dirty="0"/>
              <a:t>Wirkungsweise</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Vgl. https://www.astroshop.de/nebelfilter/astronomik-infrarot-sperrfilter-1-25-/p,16754 (abgerufen 5.5.18)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a:p>
        </p:txBody>
      </p:sp>
    </p:spTree>
    <p:extLst>
      <p:ext uri="{BB962C8B-B14F-4D97-AF65-F5344CB8AC3E}">
        <p14:creationId xmlns:p14="http://schemas.microsoft.com/office/powerpoint/2010/main" val="468859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lese ich diese Transmissionskurve?</a:t>
            </a:r>
            <a:br>
              <a:rPr lang="de-DE" dirty="0"/>
            </a:b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a:t>
            </a:r>
            <a:r>
              <a:rPr lang="de-DE" dirty="0" err="1"/>
              <a:t>Hg</a:t>
            </a:r>
            <a:r>
              <a:rPr lang="de-DE" dirty="0"/>
              <a:t>)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14</a:t>
            </a:fld>
            <a:endParaRPr lang="de-DE"/>
          </a:p>
        </p:txBody>
      </p:sp>
    </p:spTree>
    <p:extLst>
      <p:ext uri="{BB962C8B-B14F-4D97-AF65-F5344CB8AC3E}">
        <p14:creationId xmlns:p14="http://schemas.microsoft.com/office/powerpoint/2010/main" val="2300001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17</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a:p>
            <a:endParaRPr lang="de-DE" dirty="0"/>
          </a:p>
          <a:p>
            <a:r>
              <a:rPr lang="de-DE" dirty="0"/>
              <a:t>Dateien im </a:t>
            </a:r>
            <a:r>
              <a:rPr lang="de-DE" dirty="0" err="1"/>
              <a:t>Github-Repo</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18</a:t>
            </a:fld>
            <a:endParaRPr lang="de-DE"/>
          </a:p>
        </p:txBody>
      </p:sp>
    </p:spTree>
    <p:extLst>
      <p:ext uri="{BB962C8B-B14F-4D97-AF65-F5344CB8AC3E}">
        <p14:creationId xmlns:p14="http://schemas.microsoft.com/office/powerpoint/2010/main" val="329548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man regelmäßig die Netzwerke und damit die IP-Bereiche wechselt, ist eine feste IP-Adresse nicht immer möglich.</a:t>
            </a:r>
          </a:p>
          <a:p>
            <a:r>
              <a:rPr lang="de-DE" dirty="0"/>
              <a:t>Daher muss die IP-Adress-Vergabe über DHCP laufen. Damit man trotzdem in der Lage ist, seinen </a:t>
            </a:r>
            <a:r>
              <a:rPr lang="de-DE" dirty="0" err="1"/>
              <a:t>Raspi</a:t>
            </a:r>
            <a:r>
              <a:rPr lang="de-DE" dirty="0"/>
              <a:t> zu erreichen, kann dieser CRON-Job hilfreich sein</a:t>
            </a:r>
          </a:p>
          <a:p>
            <a:r>
              <a:rPr lang="de-DE" dirty="0"/>
              <a:t>Er sendet die lokale IP-Adresse an den </a:t>
            </a:r>
            <a:r>
              <a:rPr lang="de-DE" dirty="0" err="1"/>
              <a:t>FreeDNS</a:t>
            </a:r>
            <a:r>
              <a:rPr lang="de-DE" dirty="0"/>
              <a:t>-Service von Afraid.org, sodass der zuvor festgelegte Name auf die neue IP-Adresse gemappt wird.</a:t>
            </a:r>
          </a:p>
          <a:p>
            <a:endParaRPr lang="de-DE" dirty="0"/>
          </a:p>
          <a:p>
            <a:r>
              <a:rPr lang="de-DE" dirty="0"/>
              <a:t>Wir haben das mit dem o.g. Aufruf und unserer Adresse </a:t>
            </a:r>
            <a:r>
              <a:rPr lang="de-DE" sz="1200" kern="1200" dirty="0">
                <a:solidFill>
                  <a:schemeClr val="tx1"/>
                </a:solidFill>
                <a:latin typeface="+mn-lt"/>
                <a:ea typeface="+mn-ea"/>
                <a:cs typeface="+mn-cs"/>
              </a:rPr>
              <a:t>nachtsicht.mooo.com getestet.</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19</a:t>
            </a:fld>
            <a:endParaRPr lang="de-DE"/>
          </a:p>
        </p:txBody>
      </p:sp>
    </p:spTree>
    <p:extLst>
      <p:ext uri="{BB962C8B-B14F-4D97-AF65-F5344CB8AC3E}">
        <p14:creationId xmlns:p14="http://schemas.microsoft.com/office/powerpoint/2010/main" val="248602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20</a:t>
            </a:fld>
            <a:endParaRPr lang="de-DE"/>
          </a:p>
        </p:txBody>
      </p:sp>
    </p:spTree>
    <p:extLst>
      <p:ext uri="{BB962C8B-B14F-4D97-AF65-F5344CB8AC3E}">
        <p14:creationId xmlns:p14="http://schemas.microsoft.com/office/powerpoint/2010/main" val="816571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5/6/2018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a:t>
            </a:r>
            <a:r>
              <a:rPr lang="de-DE" dirty="0" err="1"/>
              <a:t>NoIR</a:t>
            </a:r>
            <a:r>
              <a:rPr lang="de-DE" dirty="0"/>
              <a:t> </a:t>
            </a:r>
            <a:r>
              <a:rPr lang="de-DE" dirty="0" err="1"/>
              <a:t>Camera</a:t>
            </a:r>
            <a:endParaRPr lang="de-DE" dirty="0"/>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a16="http://schemas.microsoft.com/office/drawing/2014/main"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3080601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0D5AC6-7D2C-41F7-9F55-7EBDB7E31C58}"/>
              </a:ext>
            </a:extLst>
          </p:cNvPr>
          <p:cNvSpPr>
            <a:spLocks noGrp="1"/>
          </p:cNvSpPr>
          <p:nvPr>
            <p:ph type="title"/>
          </p:nvPr>
        </p:nvSpPr>
        <p:spPr/>
        <p:txBody>
          <a:bodyPr/>
          <a:lstStyle/>
          <a:p>
            <a:r>
              <a:rPr lang="de-DE" dirty="0"/>
              <a:t>Raspberry Pi </a:t>
            </a:r>
            <a:r>
              <a:rPr lang="de-DE" dirty="0" err="1"/>
              <a:t>NoIR</a:t>
            </a:r>
            <a:r>
              <a:rPr lang="de-DE" dirty="0"/>
              <a:t> </a:t>
            </a:r>
            <a:r>
              <a:rPr lang="de-DE" dirty="0" err="1"/>
              <a:t>Camera</a:t>
            </a:r>
            <a:r>
              <a:rPr lang="de-DE" dirty="0"/>
              <a:t> v2.1</a:t>
            </a:r>
          </a:p>
        </p:txBody>
      </p:sp>
      <p:sp>
        <p:nvSpPr>
          <p:cNvPr id="5" name="Inhaltsplatzhalter 4">
            <a:extLst>
              <a:ext uri="{FF2B5EF4-FFF2-40B4-BE49-F238E27FC236}">
                <a16:creationId xmlns:a16="http://schemas.microsoft.com/office/drawing/2014/main" id="{49580359-2A22-4240-B2C9-07DA141D919E}"/>
              </a:ext>
            </a:extLst>
          </p:cNvPr>
          <p:cNvSpPr>
            <a:spLocks noGrp="1"/>
          </p:cNvSpPr>
          <p:nvPr>
            <p:ph idx="1"/>
          </p:nvPr>
        </p:nvSpPr>
        <p:spPr>
          <a:xfrm>
            <a:off x="4457700" y="2667000"/>
            <a:ext cx="4229100" cy="3332816"/>
          </a:xfrm>
        </p:spPr>
        <p:txBody>
          <a:bodyPr/>
          <a:lstStyle/>
          <a:p>
            <a:r>
              <a:rPr lang="de-DE" dirty="0"/>
              <a:t>Pi </a:t>
            </a:r>
            <a:r>
              <a:rPr lang="de-DE" dirty="0" err="1"/>
              <a:t>NoIR</a:t>
            </a:r>
            <a:r>
              <a:rPr lang="de-DE" dirty="0"/>
              <a:t> (kein Infrarot) </a:t>
            </a:r>
            <a:r>
              <a:rPr lang="de-DE" dirty="0" err="1"/>
              <a:t>Camera</a:t>
            </a:r>
            <a:r>
              <a:rPr lang="de-DE" dirty="0"/>
              <a:t>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a16="http://schemas.microsoft.com/office/drawing/2014/main"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a16="http://schemas.microsoft.com/office/drawing/2014/main" id="{FDCE88D8-F81F-4FE6-AD7B-FC9E01281BB1}"/>
              </a:ext>
            </a:extLst>
          </p:cNvPr>
          <p:cNvSpPr/>
          <p:nvPr/>
        </p:nvSpPr>
        <p:spPr>
          <a:xfrm>
            <a:off x="2223938" y="6373446"/>
            <a:ext cx="4092088" cy="523220"/>
          </a:xfrm>
          <a:prstGeom prst="rect">
            <a:avLst/>
          </a:prstGeom>
        </p:spPr>
        <p:txBody>
          <a:bodyPr wrap="square">
            <a:spAutoFit/>
          </a:bodyPr>
          <a:lstStyle/>
          <a:p>
            <a:r>
              <a:rPr lang="de-DE" sz="1400" dirty="0"/>
              <a:t>Bild: https://www.amazon.de/Raspberry-Pi-Infrared-Camera-CMOS-Bildsensor/dp/B01ES0MZAA</a:t>
            </a:r>
          </a:p>
        </p:txBody>
      </p:sp>
    </p:spTree>
    <p:extLst>
      <p:ext uri="{BB962C8B-B14F-4D97-AF65-F5344CB8AC3E}">
        <p14:creationId xmlns:p14="http://schemas.microsoft.com/office/powerpoint/2010/main" val="3760337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id="{6778A27C-D2AF-439E-90E9-3292F91BD0FC}"/>
              </a:ext>
            </a:extLst>
          </p:cNvPr>
          <p:cNvSpPr/>
          <p:nvPr/>
        </p:nvSpPr>
        <p:spPr>
          <a:xfrm>
            <a:off x="2754775" y="4958850"/>
            <a:ext cx="7421520" cy="523220"/>
          </a:xfrm>
          <a:prstGeom prst="rect">
            <a:avLst/>
          </a:prstGeom>
        </p:spPr>
        <p:txBody>
          <a:bodyPr wrap="square">
            <a:spAutoFit/>
          </a:bodyPr>
          <a:lstStyle/>
          <a:p>
            <a:r>
              <a:rPr lang="de-DE" sz="1400" dirty="0"/>
              <a:t>Bild: Horst Frank / </a:t>
            </a:r>
            <a:r>
              <a:rPr lang="de-DE" sz="1400" dirty="0" err="1"/>
              <a:t>Phrood</a:t>
            </a:r>
            <a:r>
              <a:rPr lang="de-DE" sz="1400" dirty="0"/>
              <a:t> / </a:t>
            </a:r>
            <a:r>
              <a:rPr lang="de-DE" sz="1400" dirty="0" err="1"/>
              <a:t>Anony</a:t>
            </a:r>
            <a:r>
              <a:rPr lang="de-DE" sz="1400" dirty="0"/>
              <a:t> - Horst Frank, </a:t>
            </a:r>
            <a:r>
              <a:rPr lang="de-DE" sz="1400" dirty="0" err="1"/>
              <a:t>Jailbird</a:t>
            </a:r>
            <a:r>
              <a:rPr lang="de-DE" sz="1400" dirty="0"/>
              <a:t> and </a:t>
            </a:r>
            <a:r>
              <a:rPr lang="de-DE" sz="1400" dirty="0" err="1"/>
              <a:t>Phrood</a:t>
            </a:r>
            <a:r>
              <a:rPr lang="de-DE" sz="1400" dirty="0"/>
              <a:t>, CC BY-SA 3.0, https://commons.wikimedia.org/w/index.php?curid=3726606</a:t>
            </a:r>
          </a:p>
        </p:txBody>
      </p:sp>
    </p:spTree>
    <p:extLst>
      <p:ext uri="{BB962C8B-B14F-4D97-AF65-F5344CB8AC3E}">
        <p14:creationId xmlns:p14="http://schemas.microsoft.com/office/powerpoint/2010/main" val="256242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a16="http://schemas.microsoft.com/office/drawing/2014/main"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a16="http://schemas.microsoft.com/office/drawing/2014/main"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a16="http://schemas.microsoft.com/office/drawing/2014/main" id="{FD29FD32-6887-4C75-8E12-C49C24D5F39C}"/>
              </a:ext>
            </a:extLst>
          </p:cNvPr>
          <p:cNvSpPr/>
          <p:nvPr/>
        </p:nvSpPr>
        <p:spPr>
          <a:xfrm>
            <a:off x="0" y="6565212"/>
            <a:ext cx="10613036" cy="307777"/>
          </a:xfrm>
          <a:prstGeom prst="rect">
            <a:avLst/>
          </a:prstGeom>
        </p:spPr>
        <p:txBody>
          <a:bodyPr wrap="square">
            <a:spAutoFit/>
          </a:bodyPr>
          <a:lstStyle/>
          <a:p>
            <a:r>
              <a:rPr lang="de-DE" sz="14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3349382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7C1B0-1F3A-4EA5-86E2-16DD5868587B}"/>
              </a:ext>
            </a:extLst>
          </p:cNvPr>
          <p:cNvSpPr>
            <a:spLocks noGrp="1"/>
          </p:cNvSpPr>
          <p:nvPr>
            <p:ph type="title"/>
          </p:nvPr>
        </p:nvSpPr>
        <p:spPr/>
        <p:txBody>
          <a:bodyPr/>
          <a:lstStyle/>
          <a:p>
            <a:r>
              <a:rPr lang="de-DE" dirty="0"/>
              <a:t>Video: Vergleich IR / </a:t>
            </a:r>
            <a:r>
              <a:rPr lang="de-DE" dirty="0" err="1"/>
              <a:t>NoIR</a:t>
            </a:r>
            <a:r>
              <a:rPr lang="de-DE" dirty="0"/>
              <a:t> </a:t>
            </a:r>
            <a:r>
              <a:rPr lang="de-DE" dirty="0" err="1"/>
              <a:t>Camera</a:t>
            </a:r>
            <a:endParaRPr lang="de-DE" dirty="0"/>
          </a:p>
        </p:txBody>
      </p:sp>
      <p:sp>
        <p:nvSpPr>
          <p:cNvPr id="3" name="Inhaltsplatzhalter 2">
            <a:extLst>
              <a:ext uri="{FF2B5EF4-FFF2-40B4-BE49-F238E27FC236}">
                <a16:creationId xmlns:a16="http://schemas.microsoft.com/office/drawing/2014/main" id="{58A14A2F-02AB-42A0-936A-95E1E3B33BAB}"/>
              </a:ext>
            </a:extLst>
          </p:cNvPr>
          <p:cNvSpPr>
            <a:spLocks noGrp="1"/>
          </p:cNvSpPr>
          <p:nvPr>
            <p:ph idx="1"/>
          </p:nvPr>
        </p:nvSpPr>
        <p:spPr/>
        <p:txBody>
          <a:bodyPr/>
          <a:lstStyle/>
          <a:p>
            <a:endParaRPr lang="de-DE" dirty="0"/>
          </a:p>
          <a:p>
            <a:endParaRPr lang="de-DE" dirty="0"/>
          </a:p>
          <a:p>
            <a:endParaRPr lang="de-DE" dirty="0"/>
          </a:p>
          <a:p>
            <a:endParaRPr lang="de-DE" dirty="0"/>
          </a:p>
          <a:p>
            <a:endParaRPr lang="de-DE" dirty="0"/>
          </a:p>
          <a:p>
            <a:r>
              <a:rPr lang="de-DE" dirty="0"/>
              <a:t>https://youtu.be/lP-QQGxm2Y0</a:t>
            </a:r>
          </a:p>
        </p:txBody>
      </p:sp>
      <p:pic>
        <p:nvPicPr>
          <p:cNvPr id="4" name="Grafik 3">
            <a:extLst>
              <a:ext uri="{FF2B5EF4-FFF2-40B4-BE49-F238E27FC236}">
                <a16:creationId xmlns:a16="http://schemas.microsoft.com/office/drawing/2014/main" id="{8286ECBF-1488-4413-908E-6A9BADE5D6E1}"/>
              </a:ext>
            </a:extLst>
          </p:cNvPr>
          <p:cNvPicPr>
            <a:picLocks noChangeAspect="1"/>
          </p:cNvPicPr>
          <p:nvPr/>
        </p:nvPicPr>
        <p:blipFill>
          <a:blip r:embed="rId2"/>
          <a:stretch>
            <a:fillRect/>
          </a:stretch>
        </p:blipFill>
        <p:spPr>
          <a:xfrm>
            <a:off x="2430684" y="2100157"/>
            <a:ext cx="4050406" cy="2969556"/>
          </a:xfrm>
          <a:prstGeom prst="rect">
            <a:avLst/>
          </a:prstGeom>
        </p:spPr>
      </p:pic>
    </p:spTree>
    <p:extLst>
      <p:ext uri="{BB962C8B-B14F-4D97-AF65-F5344CB8AC3E}">
        <p14:creationId xmlns:p14="http://schemas.microsoft.com/office/powerpoint/2010/main" val="2831953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a16="http://schemas.microsoft.com/office/drawing/2014/main" id="{FD29FD32-6887-4C75-8E12-C49C24D5F39C}"/>
              </a:ext>
            </a:extLst>
          </p:cNvPr>
          <p:cNvSpPr/>
          <p:nvPr/>
        </p:nvSpPr>
        <p:spPr>
          <a:xfrm rot="16200000">
            <a:off x="6602920" y="4403462"/>
            <a:ext cx="4385856" cy="523220"/>
          </a:xfrm>
          <a:prstGeom prst="rect">
            <a:avLst/>
          </a:prstGeom>
        </p:spPr>
        <p:txBody>
          <a:bodyPr wrap="square">
            <a:spAutoFit/>
          </a:bodyPr>
          <a:lstStyle/>
          <a:p>
            <a:r>
              <a:rPr lang="de-DE" sz="1400" dirty="0"/>
              <a:t>Bild: https://nimax-img.de/Produktbilder/zoom/ 43775_1/Astronomik-Infrarot-Sperrfilter-1-25-.jpg</a:t>
            </a:r>
          </a:p>
        </p:txBody>
      </p:sp>
      <p:pic>
        <p:nvPicPr>
          <p:cNvPr id="5" name="Grafik 4">
            <a:extLst>
              <a:ext uri="{FF2B5EF4-FFF2-40B4-BE49-F238E27FC236}">
                <a16:creationId xmlns:a16="http://schemas.microsoft.com/office/drawing/2014/main" id="{AD75E9DE-9EA3-490C-808F-756B6CBAC0FB}"/>
              </a:ext>
            </a:extLst>
          </p:cNvPr>
          <p:cNvPicPr>
            <a:picLocks noChangeAspect="1"/>
          </p:cNvPicPr>
          <p:nvPr/>
        </p:nvPicPr>
        <p:blipFill rotWithShape="1">
          <a:blip r:embed="rId3"/>
          <a:srcRect t="12494" b="12157"/>
          <a:stretch/>
        </p:blipFill>
        <p:spPr>
          <a:xfrm>
            <a:off x="3123455" y="3221621"/>
            <a:ext cx="4808095" cy="3622875"/>
          </a:xfrm>
          <a:prstGeom prst="rect">
            <a:avLst/>
          </a:prstGeom>
        </p:spPr>
      </p:pic>
    </p:spTree>
    <p:extLst>
      <p:ext uri="{BB962C8B-B14F-4D97-AF65-F5344CB8AC3E}">
        <p14:creationId xmlns:p14="http://schemas.microsoft.com/office/powerpoint/2010/main" val="265331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Installation </a:t>
            </a:r>
          </a:p>
          <a:p>
            <a:r>
              <a:rPr lang="de-DE" dirty="0"/>
              <a:t>Kurzer Überblick auf Folie</a:t>
            </a:r>
          </a:p>
          <a:p>
            <a:r>
              <a:rPr lang="de-DE" dirty="0"/>
              <a:t>Schritt für Schritt in Notizen</a:t>
            </a:r>
          </a:p>
        </p:txBody>
      </p:sp>
    </p:spTree>
    <p:extLst>
      <p:ext uri="{BB962C8B-B14F-4D97-AF65-F5344CB8AC3E}">
        <p14:creationId xmlns:p14="http://schemas.microsoft.com/office/powerpoint/2010/main" val="2874569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id="{7C92EC3A-EB54-49ED-999C-AB98B61D2F6C}"/>
              </a:ext>
            </a:extLst>
          </p:cNvPr>
          <p:cNvSpPr>
            <a:spLocks noGrp="1"/>
          </p:cNvSpPr>
          <p:nvPr>
            <p:ph idx="1"/>
          </p:nvPr>
        </p:nvSpPr>
        <p:spPr/>
        <p:txBody>
          <a:bodyPr/>
          <a:lstStyle/>
          <a:p>
            <a:r>
              <a:rPr lang="de-DE" dirty="0"/>
              <a:t>Bewegungserkennung, wie funktioniert es?</a:t>
            </a:r>
          </a:p>
          <a:p>
            <a:r>
              <a:rPr lang="de-DE" dirty="0"/>
              <a:t>Beispielsequenzen</a:t>
            </a:r>
          </a:p>
          <a:p>
            <a:r>
              <a:rPr lang="de-DE" dirty="0"/>
              <a:t>Z.B. </a:t>
            </a:r>
            <a:r>
              <a:rPr lang="de-DE" dirty="0" err="1"/>
              <a:t>Debug</a:t>
            </a:r>
            <a:r>
              <a:rPr lang="de-DE" dirty="0"/>
              <a:t>-Sequenz </a:t>
            </a:r>
            <a:r>
              <a:rPr lang="de-DE" dirty="0">
                <a:sym typeface="Wingdings" panose="05000000000000000000" pitchFamily="2" charset="2"/>
              </a:rPr>
              <a:t></a:t>
            </a:r>
            <a:endParaRPr lang="de-DE" dirty="0"/>
          </a:p>
        </p:txBody>
      </p:sp>
      <p:pic>
        <p:nvPicPr>
          <p:cNvPr id="13" name="Grafik 12">
            <a:extLst>
              <a:ext uri="{FF2B5EF4-FFF2-40B4-BE49-F238E27FC236}">
                <a16:creationId xmlns:a16="http://schemas.microsoft.com/office/drawing/2014/main" id="{5DBF02D0-3D68-4678-8F29-421536DAC326}"/>
              </a:ext>
            </a:extLst>
          </p:cNvPr>
          <p:cNvPicPr>
            <a:picLocks noChangeAspect="1"/>
          </p:cNvPicPr>
          <p:nvPr/>
        </p:nvPicPr>
        <p:blipFill>
          <a:blip r:embed="rId2"/>
          <a:stretch>
            <a:fillRect/>
          </a:stretch>
        </p:blipFill>
        <p:spPr>
          <a:xfrm>
            <a:off x="4623148" y="4098663"/>
            <a:ext cx="3404621" cy="2554941"/>
          </a:xfrm>
          <a:prstGeom prst="rect">
            <a:avLst/>
          </a:prstGeom>
        </p:spPr>
      </p:pic>
    </p:spTree>
    <p:extLst>
      <p:ext uri="{BB962C8B-B14F-4D97-AF65-F5344CB8AC3E}">
        <p14:creationId xmlns:p14="http://schemas.microsoft.com/office/powerpoint/2010/main" val="2633874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659649-7E83-45D8-ACC8-F005749B9371}"/>
              </a:ext>
            </a:extLst>
          </p:cNvPr>
          <p:cNvSpPr>
            <a:spLocks noGrp="1"/>
          </p:cNvSpPr>
          <p:nvPr>
            <p:ph type="title"/>
          </p:nvPr>
        </p:nvSpPr>
        <p:spPr/>
        <p:txBody>
          <a:bodyPr/>
          <a:lstStyle/>
          <a:p>
            <a:r>
              <a:rPr lang="de-DE" dirty="0"/>
              <a:t>Raspbian mit Motion</a:t>
            </a:r>
          </a:p>
        </p:txBody>
      </p:sp>
      <p:sp>
        <p:nvSpPr>
          <p:cNvPr id="3" name="Inhaltsplatzhalter 2">
            <a:extLst>
              <a:ext uri="{FF2B5EF4-FFF2-40B4-BE49-F238E27FC236}">
                <a16:creationId xmlns:a16="http://schemas.microsoft.com/office/drawing/2014/main" id="{98062F0D-D65C-407E-8A70-484A7B95CB3C}"/>
              </a:ext>
            </a:extLst>
          </p:cNvPr>
          <p:cNvSpPr>
            <a:spLocks noGrp="1"/>
          </p:cNvSpPr>
          <p:nvPr>
            <p:ph idx="1"/>
          </p:nvPr>
        </p:nvSpPr>
        <p:spPr/>
        <p:txBody>
          <a:bodyPr/>
          <a:lstStyle/>
          <a:p>
            <a:r>
              <a:rPr lang="de-DE" dirty="0"/>
              <a:t>Raspbian stretch</a:t>
            </a:r>
          </a:p>
          <a:p>
            <a:r>
              <a:rPr lang="de-DE" dirty="0"/>
              <a:t>Installation 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258193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id="{8DA07469-4787-4D80-B680-A4B1E00A9909}"/>
              </a:ext>
            </a:extLst>
          </p:cNvPr>
          <p:cNvSpPr>
            <a:spLocks noGrp="1"/>
          </p:cNvSpPr>
          <p:nvPr>
            <p:ph idx="1"/>
          </p:nvPr>
        </p:nvSpPr>
        <p:spPr>
          <a:xfrm>
            <a:off x="982133" y="1882588"/>
            <a:ext cx="7704667" cy="2323652"/>
          </a:xfrm>
        </p:spPr>
        <p:txBody>
          <a:bodyPr/>
          <a:lstStyle/>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2649108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id="{817DBAB0-F802-456D-A4FF-FC02C974D420}"/>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0855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5" name="Grafik 4">
            <a:extLst>
              <a:ext uri="{FF2B5EF4-FFF2-40B4-BE49-F238E27FC236}">
                <a16:creationId xmlns:a16="http://schemas.microsoft.com/office/drawing/2014/main"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3383427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a16="http://schemas.microsoft.com/office/drawing/2014/main" id="{887C1629-4C18-44B0-8E0B-0CCBB2C6FB61}"/>
              </a:ext>
            </a:extLst>
          </p:cNvPr>
          <p:cNvSpPr>
            <a:spLocks noGrp="1"/>
          </p:cNvSpPr>
          <p:nvPr>
            <p:ph idx="1"/>
          </p:nvPr>
        </p:nvSpPr>
        <p:spPr/>
        <p:txBody>
          <a:bodyPr>
            <a:noAutofit/>
          </a:bodyPr>
          <a:lstStyle/>
          <a:p>
            <a:r>
              <a:rPr lang="de-DE" dirty="0"/>
              <a:t>IR-„Scheinwerfer“ notwendig?</a:t>
            </a:r>
          </a:p>
          <a:p>
            <a:r>
              <a:rPr lang="de-DE" dirty="0"/>
              <a:t>Hülle / Befestigung sinnvoll </a:t>
            </a:r>
            <a:br>
              <a:rPr lang="de-DE" dirty="0"/>
            </a:br>
            <a:r>
              <a:rPr lang="de-DE" dirty="0"/>
              <a:t>(3D-Druck / gekauft / Kamera-Attrappe / … )</a:t>
            </a:r>
          </a:p>
          <a:p>
            <a:r>
              <a:rPr lang="de-DE" dirty="0"/>
              <a:t>Wie gut/schlecht funktioniert </a:t>
            </a:r>
            <a:r>
              <a:rPr lang="de-DE" dirty="0" err="1"/>
              <a:t>motioneyeOS</a:t>
            </a:r>
            <a:r>
              <a:rPr lang="de-DE" dirty="0"/>
              <a:t> </a:t>
            </a:r>
            <a:br>
              <a:rPr lang="de-DE" dirty="0"/>
            </a:br>
            <a:r>
              <a:rPr lang="de-DE" dirty="0"/>
              <a:t>(</a:t>
            </a:r>
            <a:r>
              <a:rPr lang="de-DE" dirty="0" err="1"/>
              <a:t>Motiondetection</a:t>
            </a:r>
            <a:r>
              <a:rPr lang="de-DE" dirty="0"/>
              <a:t>, Installation, …)</a:t>
            </a:r>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758659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a16="http://schemas.microsoft.com/office/drawing/2014/main"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321735"/>
            <a:ext cx="5013014" cy="3914925"/>
          </a:xfrm>
        </p:spPr>
      </p:pic>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6589" y="1819006"/>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445288"/>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208768"/>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336471"/>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
        <p:nvSpPr>
          <p:cNvPr id="9" name="Rechteck 8">
            <a:extLst>
              <a:ext uri="{FF2B5EF4-FFF2-40B4-BE49-F238E27FC236}">
                <a16:creationId xmlns:a16="http://schemas.microsoft.com/office/drawing/2014/main" id="{D39DF13A-1879-4D30-8689-826A15AB3BE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spTree>
    <p:extLst>
      <p:ext uri="{BB962C8B-B14F-4D97-AF65-F5344CB8AC3E}">
        <p14:creationId xmlns:p14="http://schemas.microsoft.com/office/powerpoint/2010/main" val="707571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val="315927865"/>
                    </a:ext>
                  </a:extLst>
                </a:gridCol>
                <a:gridCol w="1548039">
                  <a:extLst>
                    <a:ext uri="{9D8B030D-6E8A-4147-A177-3AD203B41FA5}">
                      <a16:colId xmlns:a16="http://schemas.microsoft.com/office/drawing/2014/main" val="3827864307"/>
                    </a:ext>
                  </a:extLst>
                </a:gridCol>
                <a:gridCol w="1548039">
                  <a:extLst>
                    <a:ext uri="{9D8B030D-6E8A-4147-A177-3AD203B41FA5}">
                      <a16:colId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val="2917821609"/>
                  </a:ext>
                </a:extLst>
              </a:tr>
            </a:tbl>
          </a:graphicData>
        </a:graphic>
      </p:graphicFrame>
      <p:grpSp>
        <p:nvGrpSpPr>
          <p:cNvPr id="27" name="Gruppieren 26">
            <a:extLst>
              <a:ext uri="{FF2B5EF4-FFF2-40B4-BE49-F238E27FC236}">
                <a16:creationId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4" name="Grafik 3">
            <a:extLst>
              <a:ext uri="{FF2B5EF4-FFF2-40B4-BE49-F238E27FC236}">
                <a16:creationId xmlns:a16="http://schemas.microsoft.com/office/drawing/2014/main" id="{3A38A91C-0589-4EF3-B611-55B8604C4811}"/>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a16="http://schemas.microsoft.com/office/drawing/2014/main" id="{95545BF7-3E50-4970-8D04-8D2F68154B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3355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id="{EB20B10D-FF70-485B-9CB9-488B40C85A1A}"/>
              </a:ext>
            </a:extLst>
          </p:cNvPr>
          <p:cNvPicPr>
            <a:picLocks noGrp="1" noChangeAspect="1"/>
          </p:cNvPicPr>
          <p:nvPr>
            <p:ph idx="1"/>
          </p:nvPr>
        </p:nvPicPr>
        <p:blipFill>
          <a:blip r:embed="rId3"/>
          <a:stretch>
            <a:fillRect/>
          </a:stretch>
        </p:blipFill>
        <p:spPr>
          <a:xfrm>
            <a:off x="4030463" y="2182844"/>
            <a:ext cx="5013014" cy="3914925"/>
          </a:xfrm>
        </p:spPr>
      </p:pic>
      <p:sp>
        <p:nvSpPr>
          <p:cNvPr id="8" name="Rechteck 7">
            <a:extLst>
              <a:ext uri="{FF2B5EF4-FFF2-40B4-BE49-F238E27FC236}">
                <a16:creationId xmlns:a16="http://schemas.microsoft.com/office/drawing/2014/main" id="{AEE60558-C5DF-4174-8556-24F895092DA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pic>
        <p:nvPicPr>
          <p:cNvPr id="10" name="Grafik 9" descr="Ein Bild, das Wasser, drinnen enthält.&#10;&#10;Mit sehr hoher Zuverlässigkeit generierte Beschreibung">
            <a:extLst>
              <a:ext uri="{FF2B5EF4-FFF2-40B4-BE49-F238E27FC236}">
                <a16:creationId xmlns:a16="http://schemas.microsoft.com/office/drawing/2014/main"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680115"/>
            <a:ext cx="3962399" cy="891540"/>
          </a:xfrm>
          <a:prstGeom prst="rect">
            <a:avLst/>
          </a:prstGeom>
        </p:spPr>
      </p:pic>
      <p:sp>
        <p:nvSpPr>
          <p:cNvPr id="12" name="Freihandform: Form 11">
            <a:extLst>
              <a:ext uri="{FF2B5EF4-FFF2-40B4-BE49-F238E27FC236}">
                <a16:creationId xmlns:a16="http://schemas.microsoft.com/office/drawing/2014/main" id="{1A2F2CA0-8C56-4114-BB64-552FF15D033E}"/>
              </a:ext>
            </a:extLst>
          </p:cNvPr>
          <p:cNvSpPr/>
          <p:nvPr/>
        </p:nvSpPr>
        <p:spPr>
          <a:xfrm>
            <a:off x="2201662" y="2892323"/>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9ADF5A44-473D-46C0-A6B1-34A859856491}"/>
              </a:ext>
            </a:extLst>
          </p:cNvPr>
          <p:cNvSpPr/>
          <p:nvPr/>
        </p:nvSpPr>
        <p:spPr>
          <a:xfrm>
            <a:off x="1828800" y="3069877"/>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id="{A979B4AE-17DC-445C-9756-D85E9F03C9C4}"/>
              </a:ext>
            </a:extLst>
          </p:cNvPr>
          <p:cNvSpPr/>
          <p:nvPr/>
        </p:nvSpPr>
        <p:spPr>
          <a:xfrm rot="19824476">
            <a:off x="2658329" y="4197580"/>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1516649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a16="http://schemas.microsoft.com/office/drawing/2014/main"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a:t>
            </a:r>
            <a:br>
              <a:rPr lang="de-DE" dirty="0"/>
            </a:br>
            <a:r>
              <a:rPr lang="de-DE" dirty="0" err="1"/>
              <a:t>crontab</a:t>
            </a:r>
            <a:endParaRPr lang="de-DE" dirty="0"/>
          </a:p>
          <a:p>
            <a:endParaRPr lang="de-DE" dirty="0"/>
          </a:p>
          <a:p>
            <a:r>
              <a:rPr lang="de-DE" dirty="0"/>
              <a:t>Skript auf </a:t>
            </a:r>
            <a:r>
              <a:rPr lang="de-DE" dirty="0" err="1"/>
              <a:t>github</a:t>
            </a:r>
            <a:endParaRPr lang="de-DE" dirty="0"/>
          </a:p>
        </p:txBody>
      </p:sp>
      <p:pic>
        <p:nvPicPr>
          <p:cNvPr id="6" name="Grafik 5">
            <a:extLst>
              <a:ext uri="{FF2B5EF4-FFF2-40B4-BE49-F238E27FC236}">
                <a16:creationId xmlns:a16="http://schemas.microsoft.com/office/drawing/2014/main" id="{E80AD62A-B263-438F-8ADB-5BC4AD377287}"/>
              </a:ext>
            </a:extLst>
          </p:cNvPr>
          <p:cNvPicPr>
            <a:picLocks noChangeAspect="1"/>
          </p:cNvPicPr>
          <p:nvPr/>
        </p:nvPicPr>
        <p:blipFill rotWithShape="1">
          <a:blip r:embed="rId3"/>
          <a:srcRect r="43621" b="36898"/>
          <a:stretch/>
        </p:blipFill>
        <p:spPr>
          <a:xfrm>
            <a:off x="4646070" y="3982316"/>
            <a:ext cx="4393035" cy="2765725"/>
          </a:xfrm>
          <a:prstGeom prst="rect">
            <a:avLst/>
          </a:prstGeom>
        </p:spPr>
      </p:pic>
      <p:pic>
        <p:nvPicPr>
          <p:cNvPr id="8" name="Grafik 7">
            <a:extLst>
              <a:ext uri="{FF2B5EF4-FFF2-40B4-BE49-F238E27FC236}">
                <a16:creationId xmlns:a16="http://schemas.microsoft.com/office/drawing/2014/main"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B177CD5-54CA-4D8C-8CBF-7422FE09B3BE}"/>
              </a:ext>
            </a:extLst>
          </p:cNvPr>
          <p:cNvSpPr>
            <a:spLocks noGrp="1"/>
          </p:cNvSpPr>
          <p:nvPr>
            <p:ph type="title"/>
          </p:nvPr>
        </p:nvSpPr>
        <p:spPr>
          <a:xfrm>
            <a:off x="982133" y="457201"/>
            <a:ext cx="6518262" cy="966485"/>
          </a:xfrm>
        </p:spPr>
        <p:txBody>
          <a:bodyPr/>
          <a:lstStyle/>
          <a:p>
            <a:r>
              <a:rPr lang="de-DE" dirty="0"/>
              <a:t>Medizin und Pflege</a:t>
            </a:r>
          </a:p>
        </p:txBody>
      </p:sp>
      <p:pic>
        <p:nvPicPr>
          <p:cNvPr id="3" name="Grafik 2">
            <a:extLst>
              <a:ext uri="{FF2B5EF4-FFF2-40B4-BE49-F238E27FC236}">
                <a16:creationId xmlns:a16="http://schemas.microsoft.com/office/drawing/2014/main" id="{BE93F23D-D7A7-436F-8C6C-68BC3E816C27}"/>
              </a:ext>
            </a:extLst>
          </p:cNvPr>
          <p:cNvPicPr>
            <a:picLocks noChangeAspect="1"/>
          </p:cNvPicPr>
          <p:nvPr/>
        </p:nvPicPr>
        <p:blipFill rotWithShape="1">
          <a:blip r:embed="rId2"/>
          <a:srcRect l="4657" b="12440"/>
          <a:stretch/>
        </p:blipFill>
        <p:spPr>
          <a:xfrm>
            <a:off x="5439846" y="1782501"/>
            <a:ext cx="3596230" cy="4953965"/>
          </a:xfrm>
          <a:prstGeom prst="rect">
            <a:avLst/>
          </a:prstGeom>
        </p:spPr>
      </p:pic>
      <p:pic>
        <p:nvPicPr>
          <p:cNvPr id="9" name="Grafik 8">
            <a:extLst>
              <a:ext uri="{FF2B5EF4-FFF2-40B4-BE49-F238E27FC236}">
                <a16:creationId xmlns:a16="http://schemas.microsoft.com/office/drawing/2014/main" id="{D6E29C6E-D5BB-426B-A4C3-B426CCA05651}"/>
              </a:ext>
            </a:extLst>
          </p:cNvPr>
          <p:cNvPicPr>
            <a:picLocks noChangeAspect="1"/>
          </p:cNvPicPr>
          <p:nvPr/>
        </p:nvPicPr>
        <p:blipFill rotWithShape="1">
          <a:blip r:embed="rId3"/>
          <a:srcRect r="16804" b="12514"/>
          <a:stretch/>
        </p:blipFill>
        <p:spPr>
          <a:xfrm>
            <a:off x="1414401" y="3115709"/>
            <a:ext cx="3921242" cy="2915758"/>
          </a:xfrm>
          <a:prstGeom prst="rect">
            <a:avLst/>
          </a:prstGeom>
        </p:spPr>
      </p:pic>
      <p:sp>
        <p:nvSpPr>
          <p:cNvPr id="10" name="Inhaltsplatzhalter 2">
            <a:extLst>
              <a:ext uri="{FF2B5EF4-FFF2-40B4-BE49-F238E27FC236}">
                <a16:creationId xmlns:a16="http://schemas.microsoft.com/office/drawing/2014/main" id="{36D4F6EE-5D3B-4BAB-A571-E6FB1A8F163F}"/>
              </a:ext>
            </a:extLst>
          </p:cNvPr>
          <p:cNvSpPr>
            <a:spLocks noGrp="1"/>
          </p:cNvSpPr>
          <p:nvPr>
            <p:ph idx="1"/>
          </p:nvPr>
        </p:nvSpPr>
        <p:spPr>
          <a:xfrm>
            <a:off x="842060" y="1319514"/>
            <a:ext cx="4794525" cy="1879823"/>
          </a:xfrm>
        </p:spPr>
        <p:txBody>
          <a:bodyPr/>
          <a:lstStyle/>
          <a:p>
            <a:r>
              <a:rPr lang="de-DE" dirty="0"/>
              <a:t>Bewegungsüberwachung bei Dementen mit Weglauftendenz oder zur Sturzerkennung</a:t>
            </a:r>
          </a:p>
        </p:txBody>
      </p:sp>
      <p:sp>
        <p:nvSpPr>
          <p:cNvPr id="6" name="Rechteck 5">
            <a:extLst>
              <a:ext uri="{FF2B5EF4-FFF2-40B4-BE49-F238E27FC236}">
                <a16:creationId xmlns:a16="http://schemas.microsoft.com/office/drawing/2014/main" id="{D9B2758E-18F6-4B6B-A3CC-7B6FA9109A23}"/>
              </a:ext>
            </a:extLst>
          </p:cNvPr>
          <p:cNvSpPr/>
          <p:nvPr/>
        </p:nvSpPr>
        <p:spPr>
          <a:xfrm>
            <a:off x="1357734" y="6031467"/>
            <a:ext cx="3977909" cy="738664"/>
          </a:xfrm>
          <a:prstGeom prst="rect">
            <a:avLst/>
          </a:prstGeom>
        </p:spPr>
        <p:txBody>
          <a:bodyPr wrap="square">
            <a:spAutoFit/>
          </a:bodyPr>
          <a:lstStyle/>
          <a:p>
            <a:pPr algn="r"/>
            <a:r>
              <a:rPr lang="de-DE" sz="1400" dirty="0"/>
              <a:t>Bilder: http://www.lwl.org/LWL/Soziales/</a:t>
            </a:r>
            <a:br>
              <a:rPr lang="de-DE" sz="1400" dirty="0"/>
            </a:br>
            <a:r>
              <a:rPr lang="de-DE" sz="1400" dirty="0"/>
              <a:t>Richtung-Inklusion/gesundheit</a:t>
            </a:r>
          </a:p>
          <a:p>
            <a:pPr algn="r"/>
            <a:r>
              <a:rPr lang="de-DE" sz="1400" dirty="0"/>
              <a:t>pflege-today.de/die-folgen-eines-sturzes</a:t>
            </a:r>
          </a:p>
        </p:txBody>
      </p:sp>
    </p:spTree>
    <p:extLst>
      <p:ext uri="{BB962C8B-B14F-4D97-AF65-F5344CB8AC3E}">
        <p14:creationId xmlns:p14="http://schemas.microsoft.com/office/powerpoint/2010/main" val="1075687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a:xfrm>
            <a:off x="982133" y="2025570"/>
            <a:ext cx="7704667" cy="3831220"/>
          </a:xfrm>
        </p:spPr>
        <p:txBody>
          <a:bodyPr/>
          <a:lstStyle/>
          <a:p>
            <a:r>
              <a:rPr lang="de-DE" dirty="0"/>
              <a:t>Meldung von Stillstand</a:t>
            </a:r>
            <a:br>
              <a:rPr lang="de-DE" dirty="0"/>
            </a:br>
            <a:r>
              <a:rPr lang="de-DE" dirty="0"/>
              <a:t>in der Produktion</a:t>
            </a:r>
          </a:p>
          <a:p>
            <a:endParaRPr lang="de-DE" dirty="0"/>
          </a:p>
          <a:p>
            <a:endParaRPr lang="de-DE" dirty="0"/>
          </a:p>
          <a:p>
            <a:endParaRPr lang="de-DE" dirty="0"/>
          </a:p>
          <a:p>
            <a:r>
              <a:rPr lang="de-DE" dirty="0"/>
              <a:t>Meldung unautorisierter </a:t>
            </a:r>
            <a:br>
              <a:rPr lang="de-DE" dirty="0"/>
            </a:br>
            <a:r>
              <a:rPr lang="de-DE" dirty="0"/>
              <a:t>Bewegung</a:t>
            </a:r>
          </a:p>
        </p:txBody>
      </p:sp>
      <p:pic>
        <p:nvPicPr>
          <p:cNvPr id="7" name="Grafik 6">
            <a:extLst>
              <a:ext uri="{FF2B5EF4-FFF2-40B4-BE49-F238E27FC236}">
                <a16:creationId xmlns:a16="http://schemas.microsoft.com/office/drawing/2014/main" id="{E9474C81-1623-4E2C-B19B-00F003FF5B7D}"/>
              </a:ext>
            </a:extLst>
          </p:cNvPr>
          <p:cNvPicPr>
            <a:picLocks noChangeAspect="1"/>
          </p:cNvPicPr>
          <p:nvPr/>
        </p:nvPicPr>
        <p:blipFill>
          <a:blip r:embed="rId3"/>
          <a:stretch>
            <a:fillRect/>
          </a:stretch>
        </p:blipFill>
        <p:spPr>
          <a:xfrm>
            <a:off x="5062023" y="1828800"/>
            <a:ext cx="3885700" cy="2958719"/>
          </a:xfrm>
          <a:prstGeom prst="rect">
            <a:avLst/>
          </a:prstGeom>
        </p:spPr>
      </p:pic>
      <p:sp>
        <p:nvSpPr>
          <p:cNvPr id="8" name="Rechteck 7">
            <a:extLst>
              <a:ext uri="{FF2B5EF4-FFF2-40B4-BE49-F238E27FC236}">
                <a16:creationId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id="{3F0F189B-2E84-4746-B92B-CDCE2487FE3E}"/>
              </a:ext>
            </a:extLst>
          </p:cNvPr>
          <p:cNvSpPr/>
          <p:nvPr/>
        </p:nvSpPr>
        <p:spPr>
          <a:xfrm>
            <a:off x="2530944" y="6159118"/>
            <a:ext cx="4082112" cy="523220"/>
          </a:xfrm>
          <a:prstGeom prst="rect">
            <a:avLst/>
          </a:prstGeom>
        </p:spPr>
        <p:txBody>
          <a:bodyPr wrap="square">
            <a:spAutoFit/>
          </a:bodyPr>
          <a:lstStyle/>
          <a:p>
            <a:r>
              <a:rPr lang="de-DE" sz="1400" dirty="0"/>
              <a:t>Videos: http://gph.is/1fkCQvU, https://youtu.be/VBIlVGVabww</a:t>
            </a:r>
          </a:p>
        </p:txBody>
      </p:sp>
      <p:pic>
        <p:nvPicPr>
          <p:cNvPr id="11" name="Grafik 10">
            <a:extLst>
              <a:ext uri="{FF2B5EF4-FFF2-40B4-BE49-F238E27FC236}">
                <a16:creationId xmlns:a16="http://schemas.microsoft.com/office/drawing/2014/main" id="{071AB98C-04A9-4E06-8A65-E36428FCBAC3}"/>
              </a:ext>
            </a:extLst>
          </p:cNvPr>
          <p:cNvPicPr>
            <a:picLocks noChangeAspect="1"/>
          </p:cNvPicPr>
          <p:nvPr/>
        </p:nvPicPr>
        <p:blipFill>
          <a:blip r:embed="rId4"/>
          <a:stretch>
            <a:fillRect/>
          </a:stretch>
        </p:blipFill>
        <p:spPr>
          <a:xfrm>
            <a:off x="5062022" y="4489039"/>
            <a:ext cx="3885701" cy="2187895"/>
          </a:xfrm>
          <a:prstGeom prst="rect">
            <a:avLst/>
          </a:prstGeom>
        </p:spPr>
      </p:pic>
    </p:spTree>
    <p:extLst>
      <p:ext uri="{BB962C8B-B14F-4D97-AF65-F5344CB8AC3E}">
        <p14:creationId xmlns:p14="http://schemas.microsoft.com/office/powerpoint/2010/main" val="3239652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id="{1583CCEC-D1F5-41A3-A61F-7A2DC477F1CF}"/>
              </a:ext>
            </a:extLst>
          </p:cNvPr>
          <p:cNvSpPr>
            <a:spLocks noGrp="1"/>
          </p:cNvSpPr>
          <p:nvPr>
            <p:ph idx="1"/>
          </p:nvPr>
        </p:nvSpPr>
        <p:spPr>
          <a:xfrm>
            <a:off x="982133" y="2025570"/>
            <a:ext cx="7704667" cy="1689903"/>
          </a:xfrm>
        </p:spPr>
        <p:txBody>
          <a:bodyPr/>
          <a:lstStyle/>
          <a:p>
            <a:r>
              <a:rPr lang="de-DE" dirty="0"/>
              <a:t>Meldung unautorisierter Bewegung</a:t>
            </a:r>
          </a:p>
          <a:p>
            <a:r>
              <a:rPr lang="de-DE" dirty="0"/>
              <a:t>Zeitsteuerung von Motion</a:t>
            </a:r>
          </a:p>
        </p:txBody>
      </p:sp>
      <p:sp>
        <p:nvSpPr>
          <p:cNvPr id="8" name="Rechteck 7">
            <a:extLst>
              <a:ext uri="{FF2B5EF4-FFF2-40B4-BE49-F238E27FC236}">
                <a16:creationId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id="{3F0F189B-2E84-4746-B92B-CDCE2487FE3E}"/>
              </a:ext>
            </a:extLst>
          </p:cNvPr>
          <p:cNvSpPr/>
          <p:nvPr/>
        </p:nvSpPr>
        <p:spPr>
          <a:xfrm>
            <a:off x="2040923" y="6400799"/>
            <a:ext cx="4082112" cy="307777"/>
          </a:xfrm>
          <a:prstGeom prst="rect">
            <a:avLst/>
          </a:prstGeom>
        </p:spPr>
        <p:txBody>
          <a:bodyPr wrap="square">
            <a:spAutoFit/>
          </a:bodyPr>
          <a:lstStyle/>
          <a:p>
            <a:r>
              <a:rPr lang="de-DE" sz="1400" dirty="0"/>
              <a:t>Video: https://youtu.be/VBIlVGVabww</a:t>
            </a:r>
          </a:p>
        </p:txBody>
      </p:sp>
      <p:pic>
        <p:nvPicPr>
          <p:cNvPr id="11" name="Grafik 10">
            <a:extLst>
              <a:ext uri="{FF2B5EF4-FFF2-40B4-BE49-F238E27FC236}">
                <a16:creationId xmlns:a16="http://schemas.microsoft.com/office/drawing/2014/main" id="{071AB98C-04A9-4E06-8A65-E36428FCBAC3}"/>
              </a:ext>
            </a:extLst>
          </p:cNvPr>
          <p:cNvPicPr>
            <a:picLocks noChangeAspect="1"/>
          </p:cNvPicPr>
          <p:nvPr/>
        </p:nvPicPr>
        <p:blipFill>
          <a:blip r:embed="rId2"/>
          <a:stretch>
            <a:fillRect/>
          </a:stretch>
        </p:blipFill>
        <p:spPr>
          <a:xfrm>
            <a:off x="5062022" y="4489039"/>
            <a:ext cx="3885701" cy="2187895"/>
          </a:xfrm>
          <a:prstGeom prst="rect">
            <a:avLst/>
          </a:prstGeom>
        </p:spPr>
      </p:pic>
      <p:pic>
        <p:nvPicPr>
          <p:cNvPr id="4" name="Grafik 3">
            <a:extLst>
              <a:ext uri="{FF2B5EF4-FFF2-40B4-BE49-F238E27FC236}">
                <a16:creationId xmlns:a16="http://schemas.microsoft.com/office/drawing/2014/main" id="{B87518C2-8D3E-49BC-B412-91C15B57433A}"/>
              </a:ext>
            </a:extLst>
          </p:cNvPr>
          <p:cNvPicPr>
            <a:picLocks noChangeAspect="1"/>
          </p:cNvPicPr>
          <p:nvPr/>
        </p:nvPicPr>
        <p:blipFill rotWithShape="1">
          <a:blip r:embed="rId3"/>
          <a:srcRect l="22620"/>
          <a:stretch/>
        </p:blipFill>
        <p:spPr>
          <a:xfrm>
            <a:off x="979911" y="3525843"/>
            <a:ext cx="4082112" cy="2348542"/>
          </a:xfrm>
          <a:prstGeom prst="rect">
            <a:avLst/>
          </a:prstGeom>
        </p:spPr>
      </p:pic>
      <p:pic>
        <p:nvPicPr>
          <p:cNvPr id="10" name="Grafik 9">
            <a:extLst>
              <a:ext uri="{FF2B5EF4-FFF2-40B4-BE49-F238E27FC236}">
                <a16:creationId xmlns:a16="http://schemas.microsoft.com/office/drawing/2014/main" id="{2F3591E1-EDBD-417D-BAA0-FEF21093F5F4}"/>
              </a:ext>
            </a:extLst>
          </p:cNvPr>
          <p:cNvPicPr>
            <a:picLocks noChangeAspect="1"/>
          </p:cNvPicPr>
          <p:nvPr/>
        </p:nvPicPr>
        <p:blipFill rotWithShape="1">
          <a:blip r:embed="rId3"/>
          <a:srcRect r="89174" b="82422"/>
          <a:stretch/>
        </p:blipFill>
        <p:spPr>
          <a:xfrm>
            <a:off x="979911" y="3525843"/>
            <a:ext cx="571097" cy="412831"/>
          </a:xfrm>
          <a:prstGeom prst="rect">
            <a:avLst/>
          </a:prstGeom>
        </p:spPr>
      </p:pic>
    </p:spTree>
    <p:extLst>
      <p:ext uri="{BB962C8B-B14F-4D97-AF65-F5344CB8AC3E}">
        <p14:creationId xmlns:p14="http://schemas.microsoft.com/office/powerpoint/2010/main" val="3040520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2" name="Grafik 1">
            <a:extLst>
              <a:ext uri="{FF2B5EF4-FFF2-40B4-BE49-F238E27FC236}">
                <a16:creationId xmlns:a16="http://schemas.microsoft.com/office/drawing/2014/main" id="{80FD5AFA-1A8C-4C81-8522-4388289801EB}"/>
              </a:ext>
            </a:extLst>
          </p:cNvPr>
          <p:cNvPicPr>
            <a:picLocks noChangeAspect="1"/>
          </p:cNvPicPr>
          <p:nvPr/>
        </p:nvPicPr>
        <p:blipFill rotWithShape="1">
          <a:blip r:embed="rId3"/>
          <a:srcRect b="10359"/>
          <a:stretch/>
        </p:blipFill>
        <p:spPr>
          <a:xfrm>
            <a:off x="2445809" y="1917633"/>
            <a:ext cx="5824436" cy="4655696"/>
          </a:xfrm>
          <a:prstGeom prst="rect">
            <a:avLst/>
          </a:prstGeom>
        </p:spPr>
      </p:pic>
    </p:spTree>
    <p:extLst>
      <p:ext uri="{BB962C8B-B14F-4D97-AF65-F5344CB8AC3E}">
        <p14:creationId xmlns:p14="http://schemas.microsoft.com/office/powerpoint/2010/main" val="4254421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3" name="Grafik 2">
            <a:extLst>
              <a:ext uri="{FF2B5EF4-FFF2-40B4-BE49-F238E27FC236}">
                <a16:creationId xmlns:a16="http://schemas.microsoft.com/office/drawing/2014/main" id="{F10FC019-24D4-4FE4-9C25-DB545876EE74}"/>
              </a:ext>
            </a:extLst>
          </p:cNvPr>
          <p:cNvPicPr>
            <a:picLocks noChangeAspect="1"/>
          </p:cNvPicPr>
          <p:nvPr/>
        </p:nvPicPr>
        <p:blipFill>
          <a:blip r:embed="rId3"/>
          <a:stretch>
            <a:fillRect/>
          </a:stretch>
        </p:blipFill>
        <p:spPr>
          <a:xfrm>
            <a:off x="2094535" y="1975954"/>
            <a:ext cx="5880422" cy="4371009"/>
          </a:xfrm>
          <a:prstGeom prst="rect">
            <a:avLst/>
          </a:prstGeom>
        </p:spPr>
      </p:pic>
    </p:spTree>
    <p:extLst>
      <p:ext uri="{BB962C8B-B14F-4D97-AF65-F5344CB8AC3E}">
        <p14:creationId xmlns:p14="http://schemas.microsoft.com/office/powerpoint/2010/main" val="1365645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836117-4DC2-429D-8CF2-88B49BB83E41}"/>
              </a:ext>
            </a:extLst>
          </p:cNvPr>
          <p:cNvSpPr>
            <a:spLocks noGrp="1"/>
          </p:cNvSpPr>
          <p:nvPr>
            <p:ph type="title"/>
          </p:nvPr>
        </p:nvSpPr>
        <p:spPr/>
        <p:txBody>
          <a:bodyPr/>
          <a:lstStyle/>
          <a:p>
            <a:r>
              <a:rPr lang="de-DE" dirty="0"/>
              <a:t>Babyfon</a:t>
            </a:r>
          </a:p>
        </p:txBody>
      </p:sp>
      <p:pic>
        <p:nvPicPr>
          <p:cNvPr id="4" name="Grafik 3">
            <a:extLst>
              <a:ext uri="{FF2B5EF4-FFF2-40B4-BE49-F238E27FC236}">
                <a16:creationId xmlns:a16="http://schemas.microsoft.com/office/drawing/2014/main" id="{9138DEBB-A2B1-4B7F-8983-3521C7810A80}"/>
              </a:ext>
            </a:extLst>
          </p:cNvPr>
          <p:cNvPicPr>
            <a:picLocks noChangeAspect="1"/>
          </p:cNvPicPr>
          <p:nvPr/>
        </p:nvPicPr>
        <p:blipFill>
          <a:blip r:embed="rId3"/>
          <a:stretch>
            <a:fillRect/>
          </a:stretch>
        </p:blipFill>
        <p:spPr>
          <a:xfrm>
            <a:off x="2002420" y="1959399"/>
            <a:ext cx="6829063" cy="4502167"/>
          </a:xfrm>
          <a:prstGeom prst="rect">
            <a:avLst/>
          </a:prstGeom>
        </p:spPr>
      </p:pic>
      <p:sp>
        <p:nvSpPr>
          <p:cNvPr id="7" name="Rechteck 6">
            <a:extLst>
              <a:ext uri="{FF2B5EF4-FFF2-40B4-BE49-F238E27FC236}">
                <a16:creationId xmlns:a16="http://schemas.microsoft.com/office/drawing/2014/main" id="{F5CD8746-468F-4435-BEAE-B3BB48F2B2C2}"/>
              </a:ext>
            </a:extLst>
          </p:cNvPr>
          <p:cNvSpPr/>
          <p:nvPr/>
        </p:nvSpPr>
        <p:spPr>
          <a:xfrm>
            <a:off x="2530944" y="6400799"/>
            <a:ext cx="6300539" cy="523220"/>
          </a:xfrm>
          <a:prstGeom prst="rect">
            <a:avLst/>
          </a:prstGeom>
        </p:spPr>
        <p:txBody>
          <a:bodyPr wrap="square">
            <a:spAutoFit/>
          </a:bodyPr>
          <a:lstStyle/>
          <a:p>
            <a:r>
              <a:rPr lang="de-DE" sz="1400" dirty="0"/>
              <a:t>Bild: http://www.babymarkt.de/angelcare-babyphone-ac310-d-mit-video-ueberwachung-4-3lcd-display-a227392.html</a:t>
            </a:r>
          </a:p>
        </p:txBody>
      </p:sp>
    </p:spTree>
    <p:extLst>
      <p:ext uri="{BB962C8B-B14F-4D97-AF65-F5344CB8AC3E}">
        <p14:creationId xmlns:p14="http://schemas.microsoft.com/office/powerpoint/2010/main" val="452373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id="{9142B603-7D33-41F6-ABFD-9302112840D7}"/>
              </a:ext>
            </a:extLst>
          </p:cNvPr>
          <p:cNvSpPr>
            <a:spLocks noGrp="1"/>
          </p:cNvSpPr>
          <p:nvPr>
            <p:ph idx="1"/>
          </p:nvPr>
        </p:nvSpPr>
        <p:spPr>
          <a:xfrm>
            <a:off x="982133" y="2037145"/>
            <a:ext cx="7704667" cy="2382456"/>
          </a:xfrm>
        </p:spPr>
        <p:txBody>
          <a:bodyPr/>
          <a:lstStyle/>
          <a:p>
            <a:r>
              <a:rPr lang="de-DE" dirty="0"/>
              <a:t>USB-Soundkarte ( &lt;10€)</a:t>
            </a:r>
          </a:p>
          <a:p>
            <a:r>
              <a:rPr lang="de-DE" dirty="0"/>
              <a:t>Audio wiedergeben: </a:t>
            </a:r>
            <a:r>
              <a:rPr lang="de-DE" i="1" dirty="0" err="1"/>
              <a:t>aplay</a:t>
            </a:r>
            <a:endParaRPr lang="de-DE" i="1" dirty="0"/>
          </a:p>
          <a:p>
            <a:r>
              <a:rPr lang="de-DE" dirty="0"/>
              <a:t>Audio aufnehmen: </a:t>
            </a:r>
            <a:r>
              <a:rPr lang="de-DE" i="1" dirty="0" err="1"/>
              <a:t>arecord</a:t>
            </a:r>
            <a:endParaRPr lang="de-DE" i="1" dirty="0"/>
          </a:p>
          <a:p>
            <a:r>
              <a:rPr lang="de-DE" dirty="0"/>
              <a:t>Geräuscherkennung von </a:t>
            </a:r>
            <a:r>
              <a:rPr lang="de-DE" dirty="0" err="1"/>
              <a:t>Mornati</a:t>
            </a:r>
            <a:endParaRPr lang="de-DE" dirty="0"/>
          </a:p>
        </p:txBody>
      </p:sp>
      <p:pic>
        <p:nvPicPr>
          <p:cNvPr id="3" name="Grafik 2">
            <a:extLst>
              <a:ext uri="{FF2B5EF4-FFF2-40B4-BE49-F238E27FC236}">
                <a16:creationId xmlns:a16="http://schemas.microsoft.com/office/drawing/2014/main" id="{FD6D687F-4A7B-4BBC-8310-086486B7C324}"/>
              </a:ext>
            </a:extLst>
          </p:cNvPr>
          <p:cNvPicPr>
            <a:picLocks noChangeAspect="1"/>
          </p:cNvPicPr>
          <p:nvPr/>
        </p:nvPicPr>
        <p:blipFill rotWithShape="1">
          <a:blip r:embed="rId3"/>
          <a:srcRect l="15798" r="29058"/>
          <a:stretch/>
        </p:blipFill>
        <p:spPr>
          <a:xfrm rot="5400000">
            <a:off x="2482718" y="3745795"/>
            <a:ext cx="1475782" cy="3568029"/>
          </a:xfrm>
          <a:prstGeom prst="rect">
            <a:avLst/>
          </a:prstGeom>
        </p:spPr>
      </p:pic>
      <p:pic>
        <p:nvPicPr>
          <p:cNvPr id="7" name="Grafik 6">
            <a:extLst>
              <a:ext uri="{FF2B5EF4-FFF2-40B4-BE49-F238E27FC236}">
                <a16:creationId xmlns:a16="http://schemas.microsoft.com/office/drawing/2014/main" id="{F02CB236-8B56-4B1E-BB84-9507C7DB2CA2}"/>
              </a:ext>
            </a:extLst>
          </p:cNvPr>
          <p:cNvPicPr>
            <a:picLocks noChangeAspect="1"/>
          </p:cNvPicPr>
          <p:nvPr/>
        </p:nvPicPr>
        <p:blipFill rotWithShape="1">
          <a:blip r:embed="rId4"/>
          <a:srcRect l="-276" t="4213" r="43963" b="15380"/>
          <a:stretch/>
        </p:blipFill>
        <p:spPr>
          <a:xfrm>
            <a:off x="5717893" y="4212442"/>
            <a:ext cx="3125165" cy="2509920"/>
          </a:xfrm>
          <a:prstGeom prst="rect">
            <a:avLst/>
          </a:prstGeom>
        </p:spPr>
      </p:pic>
    </p:spTree>
    <p:extLst>
      <p:ext uri="{BB962C8B-B14F-4D97-AF65-F5344CB8AC3E}">
        <p14:creationId xmlns:p14="http://schemas.microsoft.com/office/powerpoint/2010/main" val="114964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24BE6C-5526-464A-ADC9-575256A62CDE}"/>
              </a:ext>
            </a:extLst>
          </p:cNvPr>
          <p:cNvSpPr>
            <a:spLocks noGrp="1"/>
          </p:cNvSpPr>
          <p:nvPr>
            <p:ph type="title"/>
          </p:nvPr>
        </p:nvSpPr>
        <p:spPr>
          <a:xfrm>
            <a:off x="982133" y="457201"/>
            <a:ext cx="7704667" cy="1202566"/>
          </a:xfrm>
        </p:spPr>
        <p:txBody>
          <a:bodyPr/>
          <a:lstStyle/>
          <a:p>
            <a:r>
              <a:rPr lang="de-DE" dirty="0"/>
              <a:t>Temperaturmessung</a:t>
            </a:r>
          </a:p>
        </p:txBody>
      </p:sp>
      <p:sp>
        <p:nvSpPr>
          <p:cNvPr id="3" name="Inhaltsplatzhalter 2">
            <a:extLst>
              <a:ext uri="{FF2B5EF4-FFF2-40B4-BE49-F238E27FC236}">
                <a16:creationId xmlns:a16="http://schemas.microsoft.com/office/drawing/2014/main" id="{C0657664-DA6F-4696-B34B-69A3D0382B3B}"/>
              </a:ext>
            </a:extLst>
          </p:cNvPr>
          <p:cNvSpPr>
            <a:spLocks noGrp="1"/>
          </p:cNvSpPr>
          <p:nvPr>
            <p:ph idx="1"/>
          </p:nvPr>
        </p:nvSpPr>
        <p:spPr>
          <a:xfrm>
            <a:off x="982133" y="4143737"/>
            <a:ext cx="7704667" cy="1856078"/>
          </a:xfrm>
        </p:spPr>
        <p:txBody>
          <a:bodyPr/>
          <a:lstStyle/>
          <a:p>
            <a:r>
              <a:rPr lang="de-DE" dirty="0"/>
              <a:t>Temperatur- / Feuchtigkeitssensor ( &lt; 7 €)</a:t>
            </a:r>
          </a:p>
          <a:p>
            <a:r>
              <a:rPr lang="de-DE" dirty="0"/>
              <a:t>Temperatur-Bereich: -40 ~ 80 ℃ </a:t>
            </a:r>
          </a:p>
          <a:p>
            <a:r>
              <a:rPr lang="de-DE" dirty="0"/>
              <a:t>Vorgefertigte Pakete zur Temperaturüberwachung</a:t>
            </a:r>
          </a:p>
        </p:txBody>
      </p:sp>
      <p:pic>
        <p:nvPicPr>
          <p:cNvPr id="7" name="Grafik 6">
            <a:extLst>
              <a:ext uri="{FF2B5EF4-FFF2-40B4-BE49-F238E27FC236}">
                <a16:creationId xmlns:a16="http://schemas.microsoft.com/office/drawing/2014/main" id="{0080D9A3-F536-4DFF-A626-E172C4A33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810" l="4096" r="89810">
                        <a14:foregroundMark x1="7592" y1="48252" x2="7592" y2="48252"/>
                        <a14:foregroundMark x1="4096" y1="46753" x2="4096" y2="46753"/>
                      </a14:backgroundRemoval>
                    </a14:imgEffect>
                  </a14:imgLayer>
                </a14:imgProps>
              </a:ext>
            </a:extLst>
          </a:blip>
          <a:stretch>
            <a:fillRect/>
          </a:stretch>
        </p:blipFill>
        <p:spPr>
          <a:xfrm rot="2434024">
            <a:off x="1058261" y="1248199"/>
            <a:ext cx="2932127" cy="2932127"/>
          </a:xfrm>
          <a:prstGeom prst="rect">
            <a:avLst/>
          </a:prstGeom>
          <a:effectLst>
            <a:outerShdw blurRad="50800" dist="38100" dir="8100000" algn="tr" rotWithShape="0">
              <a:prstClr val="black">
                <a:alpha val="40000"/>
              </a:prstClr>
            </a:outerShdw>
          </a:effectLst>
        </p:spPr>
      </p:pic>
      <p:sp>
        <p:nvSpPr>
          <p:cNvPr id="8" name="Rechteck 7">
            <a:extLst>
              <a:ext uri="{FF2B5EF4-FFF2-40B4-BE49-F238E27FC236}">
                <a16:creationId xmlns:a16="http://schemas.microsoft.com/office/drawing/2014/main" id="{390815CB-1980-4F25-9996-A813F0666774}"/>
              </a:ext>
            </a:extLst>
          </p:cNvPr>
          <p:cNvSpPr/>
          <p:nvPr/>
        </p:nvSpPr>
        <p:spPr>
          <a:xfrm>
            <a:off x="2048719" y="6285462"/>
            <a:ext cx="7886434" cy="738664"/>
          </a:xfrm>
          <a:prstGeom prst="rect">
            <a:avLst/>
          </a:prstGeom>
        </p:spPr>
        <p:txBody>
          <a:bodyPr wrap="square">
            <a:spAutoFit/>
          </a:bodyPr>
          <a:lstStyle/>
          <a:p>
            <a:r>
              <a:rPr lang="de-DE" sz="1400" dirty="0"/>
              <a:t>Bilder: https://www.amazon.de/AM2302-digitaler-Messung-Feuchtigkeit-Temperatur</a:t>
            </a:r>
          </a:p>
          <a:p>
            <a:r>
              <a:rPr lang="de-DE" sz="1400" dirty="0"/>
              <a:t>https://tutorials-raspberrypi.de/raspberry-pi-luftfeuchtigkeit-temperatur-messen-dht11-dht22 </a:t>
            </a:r>
          </a:p>
          <a:p>
            <a:r>
              <a:rPr lang="de-DE" sz="1400" dirty="0"/>
              <a:t> </a:t>
            </a:r>
          </a:p>
        </p:txBody>
      </p:sp>
      <p:pic>
        <p:nvPicPr>
          <p:cNvPr id="10" name="Grafik 9">
            <a:extLst>
              <a:ext uri="{FF2B5EF4-FFF2-40B4-BE49-F238E27FC236}">
                <a16:creationId xmlns:a16="http://schemas.microsoft.com/office/drawing/2014/main" id="{B8301176-52BC-4819-A6A2-863E94E6EFEF}"/>
              </a:ext>
            </a:extLst>
          </p:cNvPr>
          <p:cNvPicPr>
            <a:picLocks noChangeAspect="1"/>
          </p:cNvPicPr>
          <p:nvPr/>
        </p:nvPicPr>
        <p:blipFill rotWithShape="1">
          <a:blip r:embed="rId5"/>
          <a:srcRect l="5568" t="30887" r="49767"/>
          <a:stretch/>
        </p:blipFill>
        <p:spPr>
          <a:xfrm>
            <a:off x="5161669" y="1527055"/>
            <a:ext cx="3525131" cy="2445560"/>
          </a:xfrm>
          <a:prstGeom prst="rect">
            <a:avLst/>
          </a:prstGeom>
        </p:spPr>
      </p:pic>
    </p:spTree>
    <p:extLst>
      <p:ext uri="{BB962C8B-B14F-4D97-AF65-F5344CB8AC3E}">
        <p14:creationId xmlns:p14="http://schemas.microsoft.com/office/powerpoint/2010/main" val="2994587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a:xfrm>
            <a:off x="982133" y="1655180"/>
            <a:ext cx="7704667" cy="3298785"/>
          </a:xfrm>
        </p:spPr>
        <p:txBody>
          <a:bodyPr/>
          <a:lstStyle/>
          <a:p>
            <a:r>
              <a:rPr lang="de-DE" dirty="0">
                <a:sym typeface="Wingdings" panose="05000000000000000000" pitchFamily="2" charset="2"/>
              </a:rPr>
              <a:t>Idee: Wild- / Vogelhauskamera ohne Kabel</a:t>
            </a:r>
          </a:p>
          <a:p>
            <a:r>
              <a:rPr lang="de-DE" dirty="0"/>
              <a:t>Powerbank 13 000 </a:t>
            </a:r>
            <a:r>
              <a:rPr lang="de-DE" dirty="0" err="1"/>
              <a:t>mAh</a:t>
            </a:r>
            <a:r>
              <a:rPr lang="de-DE" dirty="0"/>
              <a:t> ( 30€ )</a:t>
            </a:r>
          </a:p>
          <a:p>
            <a:endParaRPr lang="de-DE" dirty="0"/>
          </a:p>
        </p:txBody>
      </p:sp>
      <p:sp>
        <p:nvSpPr>
          <p:cNvPr id="4" name="Rechteck 3">
            <a:extLst>
              <a:ext uri="{FF2B5EF4-FFF2-40B4-BE49-F238E27FC236}">
                <a16:creationId xmlns:a16="http://schemas.microsoft.com/office/drawing/2014/main" id="{71405501-A3E4-4692-9F2C-1A7500AC92A9}"/>
              </a:ext>
            </a:extLst>
          </p:cNvPr>
          <p:cNvSpPr/>
          <p:nvPr/>
        </p:nvSpPr>
        <p:spPr>
          <a:xfrm>
            <a:off x="4479403" y="6151944"/>
            <a:ext cx="4409954" cy="307777"/>
          </a:xfrm>
          <a:prstGeom prst="rect">
            <a:avLst/>
          </a:prstGeom>
        </p:spPr>
        <p:txBody>
          <a:bodyPr wrap="square">
            <a:spAutoFit/>
          </a:bodyPr>
          <a:lstStyle/>
          <a:p>
            <a:r>
              <a:rPr lang="de-DE" sz="1400" dirty="0"/>
              <a:t>Video: https://youtu.be/R3xe46DCxcY, 24.03.2018 </a:t>
            </a:r>
          </a:p>
        </p:txBody>
      </p:sp>
      <p:pic>
        <p:nvPicPr>
          <p:cNvPr id="6" name="Grafik 5">
            <a:extLst>
              <a:ext uri="{FF2B5EF4-FFF2-40B4-BE49-F238E27FC236}">
                <a16:creationId xmlns:a16="http://schemas.microsoft.com/office/drawing/2014/main" id="{D35E46C0-A105-40E5-B284-4B97286D0FD0}"/>
              </a:ext>
            </a:extLst>
          </p:cNvPr>
          <p:cNvPicPr>
            <a:picLocks noChangeAspect="1"/>
          </p:cNvPicPr>
          <p:nvPr/>
        </p:nvPicPr>
        <p:blipFill>
          <a:blip r:embed="rId3"/>
          <a:stretch>
            <a:fillRect/>
          </a:stretch>
        </p:blipFill>
        <p:spPr>
          <a:xfrm>
            <a:off x="4572000" y="3770694"/>
            <a:ext cx="4229100" cy="2381250"/>
          </a:xfrm>
          <a:prstGeom prst="rect">
            <a:avLst/>
          </a:prstGeom>
        </p:spPr>
      </p:pic>
    </p:spTree>
    <p:extLst>
      <p:ext uri="{BB962C8B-B14F-4D97-AF65-F5344CB8AC3E}">
        <p14:creationId xmlns:p14="http://schemas.microsoft.com/office/powerpoint/2010/main" val="4108902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BC9AF2-291C-4534-AD23-B919ED6F4D29}"/>
              </a:ext>
            </a:extLst>
          </p:cNvPr>
          <p:cNvSpPr>
            <a:spLocks noGrp="1"/>
          </p:cNvSpPr>
          <p:nvPr>
            <p:ph type="title"/>
          </p:nvPr>
        </p:nvSpPr>
        <p:spPr/>
        <p:txBody>
          <a:bodyPr/>
          <a:lstStyle/>
          <a:p>
            <a:endParaRPr lang="de-DE" dirty="0"/>
          </a:p>
        </p:txBody>
      </p:sp>
      <p:sp>
        <p:nvSpPr>
          <p:cNvPr id="5" name="Inhaltsplatzhalter 4">
            <a:extLst>
              <a:ext uri="{FF2B5EF4-FFF2-40B4-BE49-F238E27FC236}">
                <a16:creationId xmlns:a16="http://schemas.microsoft.com/office/drawing/2014/main" id="{0EE76EC5-E63A-495E-AB3B-715573634271}"/>
              </a:ext>
            </a:extLst>
          </p:cNvPr>
          <p:cNvSpPr>
            <a:spLocks noGrp="1"/>
          </p:cNvSpPr>
          <p:nvPr>
            <p:ph idx="1"/>
          </p:nvPr>
        </p:nvSpPr>
        <p:spPr/>
        <p:txBody>
          <a:bodyPr/>
          <a:lstStyle/>
          <a:p>
            <a:r>
              <a:rPr lang="de-DE" dirty="0"/>
              <a:t>Kommerzielle Produkte:</a:t>
            </a:r>
          </a:p>
          <a:p>
            <a:pPr lvl="1"/>
            <a:r>
              <a:rPr lang="de-DE" dirty="0"/>
              <a:t>Funktion</a:t>
            </a:r>
          </a:p>
          <a:p>
            <a:pPr lvl="1"/>
            <a:r>
              <a:rPr lang="de-DE" dirty="0"/>
              <a:t>Auflösung</a:t>
            </a:r>
          </a:p>
          <a:p>
            <a:pPr lvl="1"/>
            <a:r>
              <a:rPr lang="de-DE" dirty="0"/>
              <a:t>Einbindung / Konfigurationsmöglichkeiten</a:t>
            </a:r>
          </a:p>
          <a:p>
            <a:pPr lvl="1"/>
            <a:r>
              <a:rPr lang="de-DE" dirty="0"/>
              <a:t>Preis</a:t>
            </a:r>
          </a:p>
        </p:txBody>
      </p:sp>
    </p:spTree>
    <p:extLst>
      <p:ext uri="{BB962C8B-B14F-4D97-AF65-F5344CB8AC3E}">
        <p14:creationId xmlns:p14="http://schemas.microsoft.com/office/powerpoint/2010/main" val="1003157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9D88B05-EBF9-4D99-8735-C05643920F33}"/>
              </a:ext>
            </a:extLst>
          </p:cNvPr>
          <p:cNvSpPr>
            <a:spLocks noGrp="1"/>
          </p:cNvSpPr>
          <p:nvPr>
            <p:ph idx="1"/>
          </p:nvPr>
        </p:nvSpPr>
        <p:spPr>
          <a:xfrm>
            <a:off x="2585227" y="5345828"/>
            <a:ext cx="4708454" cy="1274571"/>
          </a:xfrm>
        </p:spPr>
        <p:txBody>
          <a:bodyPr>
            <a:normAutofit/>
          </a:bodyPr>
          <a:lstStyle/>
          <a:p>
            <a:pPr marL="0" indent="0">
              <a:buNone/>
            </a:pPr>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id="{CB20772E-AB89-4ED4-8497-9F1F6A8A63B7}"/>
              </a:ext>
            </a:extLst>
          </p:cNvPr>
          <p:cNvPicPr>
            <a:picLocks noChangeAspect="1"/>
          </p:cNvPicPr>
          <p:nvPr/>
        </p:nvPicPr>
        <p:blipFill>
          <a:blip r:embed="rId3"/>
          <a:stretch>
            <a:fillRect/>
          </a:stretch>
        </p:blipFill>
        <p:spPr>
          <a:xfrm>
            <a:off x="2394173" y="2081877"/>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id="{6C258980-CB60-4A3F-96EE-A03F5E48CB26}"/>
              </a:ext>
            </a:extLst>
          </p:cNvPr>
          <p:cNvPicPr>
            <a:picLocks noChangeAspect="1"/>
          </p:cNvPicPr>
          <p:nvPr/>
        </p:nvPicPr>
        <p:blipFill>
          <a:blip r:embed="rId4"/>
          <a:stretch>
            <a:fillRect/>
          </a:stretch>
        </p:blipFill>
        <p:spPr>
          <a:xfrm>
            <a:off x="2000761" y="4512342"/>
            <a:ext cx="5495278" cy="1175259"/>
          </a:xfrm>
          <a:prstGeom prst="rect">
            <a:avLst/>
          </a:prstGeom>
        </p:spPr>
      </p:pic>
      <p:sp>
        <p:nvSpPr>
          <p:cNvPr id="8" name="Ellipse 7">
            <a:extLst>
              <a:ext uri="{FF2B5EF4-FFF2-40B4-BE49-F238E27FC236}">
                <a16:creationId xmlns:a16="http://schemas.microsoft.com/office/drawing/2014/main" id="{10A39DF5-5A35-49F7-B792-1200EEA7A35D}"/>
              </a:ext>
            </a:extLst>
          </p:cNvPr>
          <p:cNvSpPr/>
          <p:nvPr/>
        </p:nvSpPr>
        <p:spPr>
          <a:xfrm>
            <a:off x="3922776" y="53898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id="{B5694DC7-A406-431C-8278-EBDAC6567180}"/>
              </a:ext>
            </a:extLst>
          </p:cNvPr>
          <p:cNvSpPr>
            <a:spLocks noGrp="1"/>
          </p:cNvSpPr>
          <p:nvPr>
            <p:ph idx="1"/>
          </p:nvPr>
        </p:nvSpPr>
        <p:spPr>
          <a:xfrm>
            <a:off x="982133" y="2071868"/>
            <a:ext cx="7704667" cy="2430684"/>
          </a:xfrm>
        </p:spPr>
        <p:txBody>
          <a:bodyPr/>
          <a:lstStyle/>
          <a:p>
            <a:r>
              <a:rPr lang="de-DE" dirty="0"/>
              <a:t>Bei 230 mA: theoretisch &gt;50h Videoaufnahme mit Pi </a:t>
            </a:r>
            <a:r>
              <a:rPr lang="de-DE" dirty="0" err="1"/>
              <a:t>zero</a:t>
            </a:r>
            <a:endParaRPr lang="de-DE" dirty="0"/>
          </a:p>
          <a:p>
            <a:r>
              <a:rPr lang="de-DE" dirty="0"/>
              <a:t>Zugriff auf Daten über </a:t>
            </a:r>
            <a:r>
              <a:rPr lang="de-DE" dirty="0" err="1"/>
              <a:t>adhoc</a:t>
            </a:r>
            <a:r>
              <a:rPr lang="de-DE" dirty="0"/>
              <a:t> - Netzwerk oder mobile Datenverbindung</a:t>
            </a:r>
          </a:p>
          <a:p>
            <a:endParaRPr lang="de-DE" dirty="0"/>
          </a:p>
        </p:txBody>
      </p:sp>
      <p:sp>
        <p:nvSpPr>
          <p:cNvPr id="4" name="Rechteck 3">
            <a:extLst>
              <a:ext uri="{FF2B5EF4-FFF2-40B4-BE49-F238E27FC236}">
                <a16:creationId xmlns:a16="http://schemas.microsoft.com/office/drawing/2014/main" id="{1C7D54BE-DCBD-4DBA-B5CD-2348A7D3738F}"/>
              </a:ext>
            </a:extLst>
          </p:cNvPr>
          <p:cNvSpPr/>
          <p:nvPr/>
        </p:nvSpPr>
        <p:spPr>
          <a:xfrm>
            <a:off x="4728259" y="6139189"/>
            <a:ext cx="4415741" cy="523220"/>
          </a:xfrm>
          <a:prstGeom prst="rect">
            <a:avLst/>
          </a:prstGeom>
        </p:spPr>
        <p:txBody>
          <a:bodyPr wrap="square">
            <a:spAutoFit/>
          </a:bodyPr>
          <a:lstStyle/>
          <a:p>
            <a:r>
              <a:rPr lang="de-DE" sz="1400" dirty="0"/>
              <a:t>Bild: http://albert-david.blogspot.de/2016/09/rbox-raspberry-pi-zero-usb-3g-internet.html, 6.5.18</a:t>
            </a:r>
          </a:p>
        </p:txBody>
      </p:sp>
      <p:pic>
        <p:nvPicPr>
          <p:cNvPr id="6" name="Grafik 5">
            <a:extLst>
              <a:ext uri="{FF2B5EF4-FFF2-40B4-BE49-F238E27FC236}">
                <a16:creationId xmlns:a16="http://schemas.microsoft.com/office/drawing/2014/main" id="{CA0A9399-1A11-49CE-9736-F06CEE05A802}"/>
              </a:ext>
            </a:extLst>
          </p:cNvPr>
          <p:cNvPicPr>
            <a:picLocks noChangeAspect="1"/>
          </p:cNvPicPr>
          <p:nvPr/>
        </p:nvPicPr>
        <p:blipFill rotWithShape="1">
          <a:blip r:embed="rId3"/>
          <a:srcRect l="19515" t="13338" r="15562" b="23268"/>
          <a:stretch/>
        </p:blipFill>
        <p:spPr>
          <a:xfrm>
            <a:off x="636605" y="4102122"/>
            <a:ext cx="3935395" cy="2560287"/>
          </a:xfrm>
          <a:prstGeom prst="rect">
            <a:avLst/>
          </a:prstGeom>
        </p:spPr>
      </p:pic>
    </p:spTree>
    <p:extLst>
      <p:ext uri="{BB962C8B-B14F-4D97-AF65-F5344CB8AC3E}">
        <p14:creationId xmlns:p14="http://schemas.microsoft.com/office/powerpoint/2010/main" val="3977960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D9689-86CA-48BE-A1BF-16F0258415BB}"/>
              </a:ext>
            </a:extLst>
          </p:cNvPr>
          <p:cNvSpPr>
            <a:spLocks noGrp="1"/>
          </p:cNvSpPr>
          <p:nvPr>
            <p:ph type="title"/>
          </p:nvPr>
        </p:nvSpPr>
        <p:spPr/>
        <p:txBody>
          <a:bodyPr/>
          <a:lstStyle/>
          <a:p>
            <a:r>
              <a:rPr lang="de-DE" dirty="0"/>
              <a:t>Zugangsgesteuerte Katzenklappe</a:t>
            </a:r>
          </a:p>
        </p:txBody>
      </p:sp>
      <p:pic>
        <p:nvPicPr>
          <p:cNvPr id="5" name="Inhaltsplatzhalter 4">
            <a:extLst>
              <a:ext uri="{FF2B5EF4-FFF2-40B4-BE49-F238E27FC236}">
                <a16:creationId xmlns:a16="http://schemas.microsoft.com/office/drawing/2014/main" id="{F5671919-E02F-4055-8B2B-653213EFE480}"/>
              </a:ext>
            </a:extLst>
          </p:cNvPr>
          <p:cNvPicPr>
            <a:picLocks noGrp="1" noChangeAspect="1"/>
          </p:cNvPicPr>
          <p:nvPr>
            <p:ph idx="1"/>
          </p:nvPr>
        </p:nvPicPr>
        <p:blipFill>
          <a:blip r:embed="rId2"/>
          <a:stretch>
            <a:fillRect/>
          </a:stretch>
        </p:blipFill>
        <p:spPr>
          <a:xfrm>
            <a:off x="1012399" y="2028271"/>
            <a:ext cx="4601322" cy="2300661"/>
          </a:xfrm>
        </p:spPr>
      </p:pic>
      <p:pic>
        <p:nvPicPr>
          <p:cNvPr id="7" name="Grafik 6">
            <a:extLst>
              <a:ext uri="{FF2B5EF4-FFF2-40B4-BE49-F238E27FC236}">
                <a16:creationId xmlns:a16="http://schemas.microsoft.com/office/drawing/2014/main" id="{9A604A5D-4EA1-4CEA-A277-2B37E3919492}"/>
              </a:ext>
            </a:extLst>
          </p:cNvPr>
          <p:cNvPicPr>
            <a:picLocks noChangeAspect="1"/>
          </p:cNvPicPr>
          <p:nvPr/>
        </p:nvPicPr>
        <p:blipFill>
          <a:blip r:embed="rId3"/>
          <a:stretch>
            <a:fillRect/>
          </a:stretch>
        </p:blipFill>
        <p:spPr>
          <a:xfrm>
            <a:off x="5804704" y="2028271"/>
            <a:ext cx="3073079" cy="4609619"/>
          </a:xfrm>
          <a:prstGeom prst="rect">
            <a:avLst/>
          </a:prstGeom>
        </p:spPr>
      </p:pic>
      <p:sp>
        <p:nvSpPr>
          <p:cNvPr id="8" name="Rechteck 7">
            <a:extLst>
              <a:ext uri="{FF2B5EF4-FFF2-40B4-BE49-F238E27FC236}">
                <a16:creationId xmlns:a16="http://schemas.microsoft.com/office/drawing/2014/main" id="{43592377-C3C0-437E-AAE3-FE27D7D18F4C}"/>
              </a:ext>
            </a:extLst>
          </p:cNvPr>
          <p:cNvSpPr/>
          <p:nvPr/>
        </p:nvSpPr>
        <p:spPr>
          <a:xfrm>
            <a:off x="1012399" y="4419600"/>
            <a:ext cx="4415741" cy="307777"/>
          </a:xfrm>
          <a:prstGeom prst="rect">
            <a:avLst/>
          </a:prstGeom>
        </p:spPr>
        <p:txBody>
          <a:bodyPr wrap="square">
            <a:spAutoFit/>
          </a:bodyPr>
          <a:lstStyle/>
          <a:p>
            <a:r>
              <a:rPr lang="de-DE" sz="1400" dirty="0"/>
              <a:t>Bilder: https://9gag.com/gag/aeMMGAv, 2.4.18</a:t>
            </a:r>
          </a:p>
        </p:txBody>
      </p:sp>
    </p:spTree>
    <p:extLst>
      <p:ext uri="{BB962C8B-B14F-4D97-AF65-F5344CB8AC3E}">
        <p14:creationId xmlns:p14="http://schemas.microsoft.com/office/powerpoint/2010/main" val="3826824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0232DF-CBD2-400A-8B9D-ABA7DA7D9605}"/>
              </a:ext>
            </a:extLst>
          </p:cNvPr>
          <p:cNvSpPr>
            <a:spLocks noGrp="1"/>
          </p:cNvSpPr>
          <p:nvPr>
            <p:ph type="title"/>
          </p:nvPr>
        </p:nvSpPr>
        <p:spPr>
          <a:xfrm>
            <a:off x="982133" y="457201"/>
            <a:ext cx="7704667" cy="1041815"/>
          </a:xfrm>
        </p:spPr>
        <p:txBody>
          <a:bodyPr/>
          <a:lstStyle/>
          <a:p>
            <a:r>
              <a:rPr lang="de-DE" dirty="0"/>
              <a:t>Fragen?</a:t>
            </a:r>
          </a:p>
        </p:txBody>
      </p:sp>
      <p:pic>
        <p:nvPicPr>
          <p:cNvPr id="7" name="Grafik 6">
            <a:extLst>
              <a:ext uri="{FF2B5EF4-FFF2-40B4-BE49-F238E27FC236}">
                <a16:creationId xmlns:a16="http://schemas.microsoft.com/office/drawing/2014/main" id="{146A843D-B6A3-463A-A107-3682F3DFB1A9}"/>
              </a:ext>
            </a:extLst>
          </p:cNvPr>
          <p:cNvPicPr>
            <a:picLocks noChangeAspect="1"/>
          </p:cNvPicPr>
          <p:nvPr/>
        </p:nvPicPr>
        <p:blipFill>
          <a:blip r:embed="rId2"/>
          <a:stretch>
            <a:fillRect/>
          </a:stretch>
        </p:blipFill>
        <p:spPr>
          <a:xfrm>
            <a:off x="982133" y="1499016"/>
            <a:ext cx="4320000" cy="3240000"/>
          </a:xfrm>
          <a:prstGeom prst="rect">
            <a:avLst/>
          </a:prstGeom>
        </p:spPr>
      </p:pic>
      <p:pic>
        <p:nvPicPr>
          <p:cNvPr id="9" name="Grafik 8">
            <a:extLst>
              <a:ext uri="{FF2B5EF4-FFF2-40B4-BE49-F238E27FC236}">
                <a16:creationId xmlns:a16="http://schemas.microsoft.com/office/drawing/2014/main" id="{8FACFBE2-8D5F-4DFE-AEA1-23202840A8FE}"/>
              </a:ext>
            </a:extLst>
          </p:cNvPr>
          <p:cNvPicPr>
            <a:picLocks noChangeAspect="1"/>
          </p:cNvPicPr>
          <p:nvPr/>
        </p:nvPicPr>
        <p:blipFill>
          <a:blip r:embed="rId3"/>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906061-6744-44F4-9B24-A3CAD4E2CEBC}"/>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B56C31EB-6AD5-439B-8257-128746A6CB30}"/>
              </a:ext>
            </a:extLst>
          </p:cNvPr>
          <p:cNvSpPr>
            <a:spLocks noGrp="1"/>
          </p:cNvSpPr>
          <p:nvPr>
            <p:ph idx="1"/>
          </p:nvPr>
        </p:nvSpPr>
        <p:spPr/>
        <p:txBody>
          <a:bodyPr/>
          <a:lstStyle/>
          <a:p>
            <a:endParaRPr lang="de-DE" dirty="0"/>
          </a:p>
        </p:txBody>
      </p:sp>
      <p:pic>
        <p:nvPicPr>
          <p:cNvPr id="4" name="Grafik 3" descr="Angebot 14.03.18">
            <a:extLst>
              <a:ext uri="{FF2B5EF4-FFF2-40B4-BE49-F238E27FC236}">
                <a16:creationId xmlns:a16="http://schemas.microsoft.com/office/drawing/2014/main" id="{CC42B3EF-BA2A-4031-B654-7655FBE2D505}"/>
              </a:ext>
            </a:extLst>
          </p:cNvPr>
          <p:cNvPicPr>
            <a:picLocks noChangeAspect="1"/>
          </p:cNvPicPr>
          <p:nvPr/>
        </p:nvPicPr>
        <p:blipFill>
          <a:blip r:embed="rId2"/>
          <a:stretch>
            <a:fillRect/>
          </a:stretch>
        </p:blipFill>
        <p:spPr>
          <a:xfrm>
            <a:off x="1300905" y="215661"/>
            <a:ext cx="2634505" cy="5097493"/>
          </a:xfrm>
          <a:prstGeom prst="rect">
            <a:avLst/>
          </a:prstGeom>
        </p:spPr>
      </p:pic>
      <p:sp>
        <p:nvSpPr>
          <p:cNvPr id="5" name="Textfeld 4">
            <a:extLst>
              <a:ext uri="{FF2B5EF4-FFF2-40B4-BE49-F238E27FC236}">
                <a16:creationId xmlns:a16="http://schemas.microsoft.com/office/drawing/2014/main" id="{223A453E-D58B-4589-BC39-63665198A389}"/>
              </a:ext>
            </a:extLst>
          </p:cNvPr>
          <p:cNvSpPr txBox="1"/>
          <p:nvPr/>
        </p:nvSpPr>
        <p:spPr>
          <a:xfrm>
            <a:off x="1319842" y="3429000"/>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14.03.18</a:t>
            </a:r>
          </a:p>
        </p:txBody>
      </p:sp>
      <p:pic>
        <p:nvPicPr>
          <p:cNvPr id="6" name="Grafik 5">
            <a:extLst>
              <a:ext uri="{FF2B5EF4-FFF2-40B4-BE49-F238E27FC236}">
                <a16:creationId xmlns:a16="http://schemas.microsoft.com/office/drawing/2014/main" id="{5BBBA71F-717F-49B0-9E39-981425401A9E}"/>
              </a:ext>
            </a:extLst>
          </p:cNvPr>
          <p:cNvPicPr>
            <a:picLocks noChangeAspect="1"/>
          </p:cNvPicPr>
          <p:nvPr/>
        </p:nvPicPr>
        <p:blipFill>
          <a:blip r:embed="rId3"/>
          <a:stretch>
            <a:fillRect/>
          </a:stretch>
        </p:blipFill>
        <p:spPr>
          <a:xfrm>
            <a:off x="2665330" y="160306"/>
            <a:ext cx="2780053" cy="2769079"/>
          </a:xfrm>
          <a:prstGeom prst="rect">
            <a:avLst/>
          </a:prstGeom>
        </p:spPr>
      </p:pic>
      <p:pic>
        <p:nvPicPr>
          <p:cNvPr id="7" name="Grafik 6">
            <a:extLst>
              <a:ext uri="{FF2B5EF4-FFF2-40B4-BE49-F238E27FC236}">
                <a16:creationId xmlns:a16="http://schemas.microsoft.com/office/drawing/2014/main" id="{A24E2AC2-65F7-419A-A86B-B104426DBBEA}"/>
              </a:ext>
            </a:extLst>
          </p:cNvPr>
          <p:cNvPicPr>
            <a:picLocks noChangeAspect="1"/>
          </p:cNvPicPr>
          <p:nvPr/>
        </p:nvPicPr>
        <p:blipFill>
          <a:blip r:embed="rId4"/>
          <a:stretch>
            <a:fillRect/>
          </a:stretch>
        </p:blipFill>
        <p:spPr>
          <a:xfrm>
            <a:off x="7128580" y="30192"/>
            <a:ext cx="2066573" cy="6858000"/>
          </a:xfrm>
          <a:prstGeom prst="rect">
            <a:avLst/>
          </a:prstGeom>
        </p:spPr>
      </p:pic>
      <p:sp>
        <p:nvSpPr>
          <p:cNvPr id="8" name="Textfeld 7">
            <a:extLst>
              <a:ext uri="{FF2B5EF4-FFF2-40B4-BE49-F238E27FC236}">
                <a16:creationId xmlns:a16="http://schemas.microsoft.com/office/drawing/2014/main" id="{CE81B69B-B0FA-430E-AE4F-CD8E62FAB1DD}"/>
              </a:ext>
            </a:extLst>
          </p:cNvPr>
          <p:cNvSpPr txBox="1"/>
          <p:nvPr/>
        </p:nvSpPr>
        <p:spPr>
          <a:xfrm>
            <a:off x="7049058" y="4148742"/>
            <a:ext cx="222561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de-DE" dirty="0"/>
              <a:t>Angebot 18.04.18</a:t>
            </a:r>
          </a:p>
        </p:txBody>
      </p:sp>
    </p:spTree>
    <p:extLst>
      <p:ext uri="{BB962C8B-B14F-4D97-AF65-F5344CB8AC3E}">
        <p14:creationId xmlns:p14="http://schemas.microsoft.com/office/powerpoint/2010/main" val="3420773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id="{DF576A3D-493F-4998-AEA7-91B7C7E51590}"/>
              </a:ext>
            </a:extLst>
          </p:cNvPr>
          <p:cNvSpPr>
            <a:spLocks noGrp="1"/>
          </p:cNvSpPr>
          <p:nvPr>
            <p:ph type="body" idx="1"/>
          </p:nvPr>
        </p:nvSpPr>
        <p:spPr/>
        <p:txBody>
          <a:bodyPr>
            <a:normAutofit fontScale="40000" lnSpcReduction="20000"/>
          </a:bodyPr>
          <a:lstStyle/>
          <a:p>
            <a:r>
              <a:rPr lang="de-DE" dirty="0"/>
              <a:t>Raspberry Pi</a:t>
            </a:r>
          </a:p>
          <a:p>
            <a:r>
              <a:rPr lang="de-DE" dirty="0"/>
              <a:t>Kamera (IR vs. </a:t>
            </a:r>
            <a:r>
              <a:rPr lang="de-DE" dirty="0" err="1"/>
              <a:t>NoIR</a:t>
            </a:r>
            <a:r>
              <a:rPr lang="de-DE" dirty="0"/>
              <a:t>)</a:t>
            </a:r>
          </a:p>
          <a:p>
            <a:r>
              <a:rPr lang="de-DE" dirty="0"/>
              <a:t>Motion &amp; </a:t>
            </a:r>
            <a:r>
              <a:rPr lang="de-DE" dirty="0" err="1"/>
              <a:t>motioneyeOS</a:t>
            </a:r>
            <a:endParaRPr lang="de-DE" dirty="0"/>
          </a:p>
          <a:p>
            <a:r>
              <a:rPr lang="de-DE" dirty="0"/>
              <a:t>Ggf. alternatives OS oder Installation auf Raspbian (</a:t>
            </a:r>
            <a:r>
              <a:rPr lang="de-DE" dirty="0" err="1"/>
              <a:t>apt-get</a:t>
            </a:r>
            <a:r>
              <a:rPr lang="de-DE" dirty="0"/>
              <a:t>)</a:t>
            </a:r>
          </a:p>
        </p:txBody>
      </p:sp>
    </p:spTree>
    <p:extLst>
      <p:ext uri="{BB962C8B-B14F-4D97-AF65-F5344CB8AC3E}">
        <p14:creationId xmlns:p14="http://schemas.microsoft.com/office/powerpoint/2010/main" val="141919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id="{DF14A8A4-FD3F-4A86-9C11-C654E197E4A7}"/>
              </a:ext>
            </a:extLst>
          </p:cNvPr>
          <p:cNvSpPr/>
          <p:nvPr/>
        </p:nvSpPr>
        <p:spPr>
          <a:xfrm rot="5400000">
            <a:off x="297402" y="4694768"/>
            <a:ext cx="4572000" cy="646331"/>
          </a:xfrm>
          <a:prstGeom prst="rect">
            <a:avLst/>
          </a:prstGeom>
        </p:spPr>
        <p:txBody>
          <a:bodyPr>
            <a:spAutoFit/>
          </a:bodyPr>
          <a:lstStyle/>
          <a:p>
            <a:r>
              <a:rPr lang="de-DE" dirty="0"/>
              <a:t>http://raspi.tv/2018/raspberry-pi-3b-plus-family-photo-update-march-2018</a:t>
            </a:r>
          </a:p>
        </p:txBody>
      </p:sp>
    </p:spTree>
    <p:extLst>
      <p:ext uri="{BB962C8B-B14F-4D97-AF65-F5344CB8AC3E}">
        <p14:creationId xmlns:p14="http://schemas.microsoft.com/office/powerpoint/2010/main" val="313570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id="{DF14A8A4-FD3F-4A86-9C11-C654E197E4A7}"/>
              </a:ext>
            </a:extLst>
          </p:cNvPr>
          <p:cNvSpPr/>
          <p:nvPr/>
        </p:nvSpPr>
        <p:spPr>
          <a:xfrm>
            <a:off x="4686239" y="6077633"/>
            <a:ext cx="4572000" cy="646331"/>
          </a:xfrm>
          <a:prstGeom prst="rect">
            <a:avLst/>
          </a:prstGeom>
        </p:spPr>
        <p:txBody>
          <a:bodyPr>
            <a:spAutoFit/>
          </a:bodyPr>
          <a:lstStyle/>
          <a:p>
            <a:r>
              <a:rPr lang="de-DE" dirty="0"/>
              <a:t>http://raspi.tv/2018/raspberry-pi-3b-plus-family-photo-update-march-2018</a:t>
            </a:r>
          </a:p>
        </p:txBody>
      </p:sp>
      <p:pic>
        <p:nvPicPr>
          <p:cNvPr id="5" name="Inhaltsplatzhalter 6">
            <a:extLst>
              <a:ext uri="{FF2B5EF4-FFF2-40B4-BE49-F238E27FC236}">
                <a16:creationId xmlns:a16="http://schemas.microsoft.com/office/drawing/2014/main"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3011109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a16="http://schemas.microsoft.com/office/drawing/2014/main"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a16="http://schemas.microsoft.com/office/drawing/2014/main"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err="1"/>
              <a:t>general</a:t>
            </a:r>
            <a:r>
              <a:rPr lang="de-DE" i="1" dirty="0"/>
              <a:t> </a:t>
            </a:r>
            <a:r>
              <a:rPr lang="de-DE" i="1" dirty="0" err="1"/>
              <a:t>purpose</a:t>
            </a:r>
            <a:r>
              <a:rPr lang="de-DE" i="1" dirty="0"/>
              <a:t> </a:t>
            </a:r>
            <a:r>
              <a:rPr lang="de-DE" i="1" dirty="0" err="1"/>
              <a:t>input</a:t>
            </a:r>
            <a:r>
              <a:rPr lang="de-DE" i="1" dirty="0"/>
              <a:t>/</a:t>
            </a:r>
            <a:r>
              <a:rPr lang="de-DE" i="1" dirty="0" err="1"/>
              <a:t>output</a:t>
            </a:r>
            <a:r>
              <a:rPr lang="de-DE" i="1" dirty="0"/>
              <a:t> </a:t>
            </a:r>
          </a:p>
          <a:p>
            <a:r>
              <a:rPr lang="de-DE" dirty="0"/>
              <a:t>Frei Programmierbare Kontakte am </a:t>
            </a:r>
            <a:r>
              <a:rPr lang="de-DE" dirty="0" err="1"/>
              <a:t>Raspi</a:t>
            </a:r>
            <a:endParaRPr lang="de-DE" dirty="0"/>
          </a:p>
          <a:p>
            <a:r>
              <a:rPr lang="de-DE" altLang="de-DE" sz="1900" dirty="0" err="1">
                <a:latin typeface="Courier New" panose="02070309020205020404" pitchFamily="49" charset="0"/>
                <a:cs typeface="Courier New" panose="02070309020205020404" pitchFamily="49" charset="0"/>
              </a:rPr>
              <a:t>GPIO.setup</a:t>
            </a:r>
            <a:r>
              <a:rPr lang="de-DE" altLang="de-DE" sz="1900" dirty="0">
                <a:latin typeface="Courier New" panose="02070309020205020404" pitchFamily="49" charset="0"/>
                <a:cs typeface="Courier New" panose="02070309020205020404" pitchFamily="49" charset="0"/>
              </a:rPr>
              <a:t>(23, GPIO.OUT) </a:t>
            </a:r>
            <a:r>
              <a:rPr lang="de-DE" sz="1900" dirty="0" err="1">
                <a:latin typeface="Courier New" panose="02070309020205020404" pitchFamily="49" charset="0"/>
                <a:cs typeface="Courier New" panose="02070309020205020404" pitchFamily="49" charset="0"/>
              </a:rPr>
              <a:t>G</a:t>
            </a:r>
            <a:r>
              <a:rPr lang="de-DE" altLang="de-DE" sz="1900" dirty="0" err="1">
                <a:latin typeface="Courier New" panose="02070309020205020404" pitchFamily="49" charset="0"/>
                <a:cs typeface="Courier New" panose="02070309020205020404" pitchFamily="49" charset="0"/>
              </a:rPr>
              <a:t>PIO.output</a:t>
            </a:r>
            <a:r>
              <a:rPr lang="de-DE" altLang="de-DE" sz="1900" dirty="0">
                <a:latin typeface="Courier New" panose="02070309020205020404" pitchFamily="49" charset="0"/>
                <a:cs typeface="Courier New" panose="02070309020205020404" pitchFamily="49" charset="0"/>
              </a:rPr>
              <a:t>(23, GPIO.HIGH) </a:t>
            </a:r>
            <a:r>
              <a:rPr lang="de-DE" altLang="de-DE" sz="1900" dirty="0" err="1">
                <a:latin typeface="Courier New" panose="02070309020205020404" pitchFamily="49" charset="0"/>
                <a:cs typeface="Courier New" panose="02070309020205020404" pitchFamily="49" charset="0"/>
              </a:rPr>
              <a:t>GPIO.output</a:t>
            </a:r>
            <a:r>
              <a:rPr lang="de-DE" altLang="de-DE" sz="1900" dirty="0">
                <a:latin typeface="Courier New" panose="02070309020205020404" pitchFamily="49" charset="0"/>
                <a:cs typeface="Courier New" panose="02070309020205020404" pitchFamily="49" charset="0"/>
              </a:rPr>
              <a:t>(23, GPIO.LOW) </a:t>
            </a:r>
          </a:p>
          <a:p>
            <a:endParaRPr lang="de-DE" dirty="0"/>
          </a:p>
        </p:txBody>
      </p:sp>
      <p:sp>
        <p:nvSpPr>
          <p:cNvPr id="9" name="Pfeil: nach rechts 8">
            <a:extLst>
              <a:ext uri="{FF2B5EF4-FFF2-40B4-BE49-F238E27FC236}">
                <a16:creationId xmlns:a16="http://schemas.microsoft.com/office/drawing/2014/main"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8320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1995</Words>
  <Application>Microsoft Office PowerPoint</Application>
  <PresentationFormat>Bildschirmpräsentation (4:3)</PresentationFormat>
  <Paragraphs>348</Paragraphs>
  <Slides>43</Slides>
  <Notes>24</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43</vt:i4>
      </vt:variant>
    </vt:vector>
  </HeadingPairs>
  <TitlesOfParts>
    <vt:vector size="50" baseType="lpstr">
      <vt:lpstr>Arial</vt:lpstr>
      <vt:lpstr>Calibri</vt:lpstr>
      <vt:lpstr>Consolas</vt:lpstr>
      <vt:lpstr>Corbel</vt:lpstr>
      <vt:lpstr>Courier New</vt:lpstr>
      <vt:lpstr>Wingdings</vt:lpstr>
      <vt:lpstr>Parallax</vt:lpstr>
      <vt:lpstr>Nachtsicht-IP-Kamera</vt:lpstr>
      <vt:lpstr>Agenda</vt:lpstr>
      <vt:lpstr>Marktanalyse</vt:lpstr>
      <vt:lpstr>PowerPoint-Präsentation</vt:lpstr>
      <vt:lpstr>PowerPoint-Präsentation</vt:lpstr>
      <vt:lpstr>Verwendete Bauteile</vt:lpstr>
      <vt:lpstr>Raspberry Pi</vt:lpstr>
      <vt:lpstr>Raspberry Pi</vt:lpstr>
      <vt:lpstr>GPIO-Programmierung</vt:lpstr>
      <vt:lpstr>Raspberry Pi NoIR Camera v2.1</vt:lpstr>
      <vt:lpstr>Elektromagnetische Wellen</vt:lpstr>
      <vt:lpstr>IR-Sperrfilter bei normalen Kameras</vt:lpstr>
      <vt:lpstr>Video: Vergleich IR / NoIR Camera</vt:lpstr>
      <vt:lpstr>IR-Sperrfilter bei normalen Kameras</vt:lpstr>
      <vt:lpstr>motioneyeOS</vt:lpstr>
      <vt:lpstr>motioneyeOS</vt:lpstr>
      <vt:lpstr>Raspbian mit Motion</vt:lpstr>
      <vt:lpstr>Einrichtung Netzwerk</vt:lpstr>
      <vt:lpstr>Einrichtung Netzwerk</vt:lpstr>
      <vt:lpstr>DEMO</vt:lpstr>
      <vt:lpstr>Bewertung</vt:lpstr>
      <vt:lpstr>Bewertung </vt:lpstr>
      <vt:lpstr>Unser finaler Prototyp</vt:lpstr>
      <vt:lpstr>LED im Testbetrieb</vt:lpstr>
      <vt:lpstr>Einbau LEDs        </vt:lpstr>
      <vt:lpstr>Einbau LEDs</vt:lpstr>
      <vt:lpstr>DEMO</vt:lpstr>
      <vt:lpstr>Anwendungsbereiche &amp; Erweiterungsideen</vt:lpstr>
      <vt:lpstr>LED geschaltet</vt:lpstr>
      <vt:lpstr>LED geschaltet</vt:lpstr>
      <vt:lpstr>Medizin und Pflege</vt:lpstr>
      <vt:lpstr>Bewegungsüberwachung</vt:lpstr>
      <vt:lpstr>Bewegungsüberwachung</vt:lpstr>
      <vt:lpstr>Bewegungsüberwachung</vt:lpstr>
      <vt:lpstr>Bewegungsüberwachung</vt:lpstr>
      <vt:lpstr>Babyfon</vt:lpstr>
      <vt:lpstr>Audio</vt:lpstr>
      <vt:lpstr>Temperaturmessung</vt:lpstr>
      <vt:lpstr>Autarke Kamera</vt:lpstr>
      <vt:lpstr>Autarke Kamera</vt:lpstr>
      <vt:lpstr>Autarke Kamera</vt:lpstr>
      <vt:lpstr>Zugangsgesteuerte Katzenklappe</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Dominik Mpunkt</cp:lastModifiedBy>
  <cp:revision>65</cp:revision>
  <dcterms:created xsi:type="dcterms:W3CDTF">2018-03-22T19:21:51Z</dcterms:created>
  <dcterms:modified xsi:type="dcterms:W3CDTF">2018-05-06T16:17:25Z</dcterms:modified>
</cp:coreProperties>
</file>